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3"/>
  </p:notesMasterIdLst>
  <p:handoutMasterIdLst>
    <p:handoutMasterId r:id="rId74"/>
  </p:handoutMasterIdLst>
  <p:sldIdLst>
    <p:sldId id="460" r:id="rId2"/>
    <p:sldId id="486" r:id="rId3"/>
    <p:sldId id="462" r:id="rId4"/>
    <p:sldId id="601" r:id="rId5"/>
    <p:sldId id="513" r:id="rId6"/>
    <p:sldId id="606" r:id="rId7"/>
    <p:sldId id="599" r:id="rId8"/>
    <p:sldId id="515" r:id="rId9"/>
    <p:sldId id="517" r:id="rId10"/>
    <p:sldId id="518" r:id="rId11"/>
    <p:sldId id="600" r:id="rId12"/>
    <p:sldId id="520" r:id="rId13"/>
    <p:sldId id="521" r:id="rId14"/>
    <p:sldId id="522" r:id="rId15"/>
    <p:sldId id="526" r:id="rId16"/>
    <p:sldId id="527" r:id="rId17"/>
    <p:sldId id="528" r:id="rId18"/>
    <p:sldId id="529" r:id="rId19"/>
    <p:sldId id="530" r:id="rId20"/>
    <p:sldId id="531" r:id="rId21"/>
    <p:sldId id="532" r:id="rId22"/>
    <p:sldId id="603" r:id="rId23"/>
    <p:sldId id="533" r:id="rId24"/>
    <p:sldId id="534" r:id="rId25"/>
    <p:sldId id="536" r:id="rId26"/>
    <p:sldId id="592" r:id="rId27"/>
    <p:sldId id="537" r:id="rId28"/>
    <p:sldId id="538" r:id="rId29"/>
    <p:sldId id="540" r:id="rId30"/>
    <p:sldId id="541" r:id="rId31"/>
    <p:sldId id="604" r:id="rId32"/>
    <p:sldId id="543" r:id="rId33"/>
    <p:sldId id="602"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95" r:id="rId47"/>
    <p:sldId id="559" r:id="rId48"/>
    <p:sldId id="560" r:id="rId49"/>
    <p:sldId id="562" r:id="rId50"/>
    <p:sldId id="563" r:id="rId51"/>
    <p:sldId id="564" r:id="rId52"/>
    <p:sldId id="565" r:id="rId53"/>
    <p:sldId id="566" r:id="rId54"/>
    <p:sldId id="567" r:id="rId55"/>
    <p:sldId id="568" r:id="rId56"/>
    <p:sldId id="569" r:id="rId57"/>
    <p:sldId id="435" r:id="rId58"/>
    <p:sldId id="465" r:id="rId59"/>
    <p:sldId id="573" r:id="rId60"/>
    <p:sldId id="466" r:id="rId61"/>
    <p:sldId id="467" r:id="rId62"/>
    <p:sldId id="591" r:id="rId63"/>
    <p:sldId id="605" r:id="rId64"/>
    <p:sldId id="575" r:id="rId65"/>
    <p:sldId id="576" r:id="rId66"/>
    <p:sldId id="589" r:id="rId67"/>
    <p:sldId id="590" r:id="rId68"/>
    <p:sldId id="587" r:id="rId69"/>
    <p:sldId id="588" r:id="rId70"/>
    <p:sldId id="586" r:id="rId71"/>
    <p:sldId id="581" r:id="rId7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307">
          <p15:clr>
            <a:srgbClr val="A4A3A4"/>
          </p15:clr>
        </p15:guide>
        <p15:guide id="2" orient="horz" pos="3053">
          <p15:clr>
            <a:srgbClr val="A4A3A4"/>
          </p15:clr>
        </p15:guide>
        <p15:guide id="3" pos="2741">
          <p15:clr>
            <a:srgbClr val="A4A3A4"/>
          </p15:clr>
        </p15:guide>
        <p15:guide id="4" pos="2453">
          <p15:clr>
            <a:srgbClr val="A4A3A4"/>
          </p15:clr>
        </p15:guide>
        <p15:guide id="5" pos="5558">
          <p15:clr>
            <a:srgbClr val="A4A3A4"/>
          </p15:clr>
        </p15:guide>
        <p15:guide id="6" pos="3998">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DBE24"/>
    <a:srgbClr val="335FFA"/>
    <a:srgbClr val="FA661C"/>
    <a:srgbClr val="000000"/>
    <a:srgbClr val="009DDC"/>
    <a:srgbClr val="FF4040"/>
    <a:srgbClr val="9629FB"/>
    <a:srgbClr val="AB0810"/>
    <a:srgbClr val="90BDDB"/>
    <a:srgbClr val="349A9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2121" autoAdjust="0"/>
  </p:normalViewPr>
  <p:slideViewPr>
    <p:cSldViewPr snapToGrid="0" snapToObjects="1" showGuides="1">
      <p:cViewPr varScale="1">
        <p:scale>
          <a:sx n="112" d="100"/>
          <a:sy n="112" d="100"/>
        </p:scale>
        <p:origin x="-726" y="-84"/>
      </p:cViewPr>
      <p:guideLst>
        <p:guide orient="horz" pos="307"/>
        <p:guide orient="horz" pos="3053"/>
        <p:guide pos="2741"/>
        <p:guide pos="2453"/>
        <p:guide pos="5558"/>
        <p:guide pos="3998"/>
      </p:guideLst>
    </p:cSldViewPr>
  </p:slideViewPr>
  <p:notesTextViewPr>
    <p:cViewPr>
      <p:scale>
        <a:sx n="100" d="100"/>
        <a:sy n="100" d="100"/>
      </p:scale>
      <p:origin x="0" y="0"/>
    </p:cViewPr>
  </p:notesTextViewPr>
  <p:sorterViewPr>
    <p:cViewPr>
      <p:scale>
        <a:sx n="206" d="100"/>
        <a:sy n="206" d="100"/>
      </p:scale>
      <p:origin x="0" y="0"/>
    </p:cViewPr>
  </p:sorterViewPr>
  <p:notesViewPr>
    <p:cSldViewPr snapToGrid="0" snapToObjects="1">
      <p:cViewPr varScale="1">
        <p:scale>
          <a:sx n="72" d="100"/>
          <a:sy n="72" d="100"/>
        </p:scale>
        <p:origin x="2676" y="54"/>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6/25/2023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6/25/2023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state the level &amp; Learning Objective</a:t>
            </a:r>
            <a:r>
              <a:rPr lang="en-US" baseline="0" dirty="0"/>
              <a:t> the audience should be at:</a:t>
            </a:r>
          </a:p>
          <a:p>
            <a:r>
              <a:rPr lang="en-US" baseline="0" dirty="0"/>
              <a:t>Today we are here to </a:t>
            </a:r>
            <a:r>
              <a:rPr lang="en-US" dirty="0"/>
              <a:t>understand how</a:t>
            </a:r>
            <a:r>
              <a:rPr lang="en-US" baseline="0" dirty="0"/>
              <a:t> to…, tools required, </a:t>
            </a:r>
            <a:r>
              <a:rPr lang="en-US" dirty="0"/>
              <a:t>and gain the ability to…</a:t>
            </a:r>
          </a:p>
          <a:p>
            <a:r>
              <a:rPr lang="en-US" dirty="0"/>
              <a:t>Or</a:t>
            </a:r>
          </a:p>
          <a:p>
            <a:r>
              <a:rPr lang="en-US" dirty="0"/>
              <a:t>Today we are here to Dismantle, Rebuild, and install</a:t>
            </a:r>
            <a:r>
              <a:rPr lang="en-US" baseline="0" dirty="0"/>
              <a:t> X…</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 xmlns:p14="http://schemas.microsoft.com/office/powerpoint/2010/main" val="127108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state the level &amp; Learning Objective</a:t>
            </a:r>
            <a:r>
              <a:rPr lang="en-US" baseline="0" dirty="0"/>
              <a:t> the audience should be at:</a:t>
            </a:r>
          </a:p>
          <a:p>
            <a:r>
              <a:rPr lang="en-US" baseline="0" dirty="0"/>
              <a:t>Today we are here to </a:t>
            </a:r>
            <a:r>
              <a:rPr lang="en-US" dirty="0"/>
              <a:t>understand how</a:t>
            </a:r>
            <a:r>
              <a:rPr lang="en-US" baseline="0" dirty="0"/>
              <a:t> to…, tools required, </a:t>
            </a:r>
            <a:r>
              <a:rPr lang="en-US" dirty="0"/>
              <a:t>and gain the ability to…</a:t>
            </a:r>
          </a:p>
          <a:p>
            <a:r>
              <a:rPr lang="en-US" dirty="0"/>
              <a:t>Or</a:t>
            </a:r>
          </a:p>
          <a:p>
            <a:r>
              <a:rPr lang="en-US" dirty="0"/>
              <a:t>Today we are here to Dismantle, Rebuild, and install</a:t>
            </a:r>
            <a:r>
              <a:rPr lang="en-US" baseline="0" dirty="0"/>
              <a:t> X…</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 xmlns:p14="http://schemas.microsoft.com/office/powerpoint/2010/main" val="142108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29</a:t>
            </a:fld>
            <a:endParaRPr lang="en-US"/>
          </a:p>
        </p:txBody>
      </p:sp>
    </p:spTree>
    <p:extLst>
      <p:ext uri="{BB962C8B-B14F-4D97-AF65-F5344CB8AC3E}">
        <p14:creationId xmlns="" xmlns:p14="http://schemas.microsoft.com/office/powerpoint/2010/main" val="415186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http://www.bitsavers.org/pdf/ibm/system3/GA21-9236-1_IBM_System-3_Model_8_10_12_15_Components_Reference_Manual_Nov77.pdf</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094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Arial" charset="0"/>
              </a:rPr>
              <a:t>Repeat the Key Takeaways slide from the beginning </a:t>
            </a:r>
            <a:r>
              <a:rPr lang="en-US" dirty="0">
                <a:latin typeface="Arial" charset="0"/>
              </a:rPr>
              <a:t>and review what</a:t>
            </a:r>
            <a:r>
              <a:rPr lang="en-US" baseline="0" dirty="0">
                <a:latin typeface="Arial" charset="0"/>
              </a:rPr>
              <a:t> the participant should have learned from your session. </a:t>
            </a:r>
            <a:r>
              <a:rPr lang="en-US" sz="1200" dirty="0"/>
              <a:t>Key Takeaways are main points of the presentation audience members would want to understand and be more comfortable</a:t>
            </a:r>
            <a:r>
              <a:rPr lang="en-US" sz="1200" baseline="0" dirty="0"/>
              <a:t> with doing</a:t>
            </a:r>
            <a:r>
              <a:rPr lang="en-US" sz="1200" dirty="0"/>
              <a:t>. </a:t>
            </a:r>
          </a:p>
          <a:p>
            <a:pPr marL="171450" marR="0" indent="-171450" algn="l" defTabSz="6094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charset="0"/>
              </a:rPr>
              <a:t>Key Takeaways are critical for TOI as well as retention of material. </a:t>
            </a:r>
          </a:p>
          <a:p>
            <a:pPr eaLnBrk="1" hangingPunct="1"/>
            <a:endParaRPr lang="en-US" sz="1000" dirty="0">
              <a:latin typeface="Arial" charset="0"/>
            </a:endParaRPr>
          </a:p>
          <a:p>
            <a:pPr eaLnBrk="1" hangingPunct="1"/>
            <a:r>
              <a:rPr lang="en-US" dirty="0">
                <a:latin typeface="Arial" charset="0"/>
              </a:rPr>
              <a:t>BEST PRACTICES:</a:t>
            </a:r>
          </a:p>
          <a:p>
            <a:pPr eaLnBrk="1" hangingPunct="1"/>
            <a:r>
              <a:rPr lang="en-US" dirty="0">
                <a:latin typeface="Arial" charset="0"/>
              </a:rPr>
              <a:t>Limit Key Takeaways to 3- 5 digestible bullets</a:t>
            </a:r>
          </a:p>
          <a:p>
            <a:pPr eaLnBrk="1" hangingPunct="1"/>
            <a:r>
              <a:rPr lang="en-US" dirty="0">
                <a:latin typeface="Arial" charset="0"/>
              </a:rPr>
              <a:t>Before you show the key takeaway slide, ask the audience what they think the key takeaways are from the presentation</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a:p>
        </p:txBody>
      </p:sp>
    </p:spTree>
    <p:extLst>
      <p:ext uri="{BB962C8B-B14F-4D97-AF65-F5344CB8AC3E}">
        <p14:creationId xmlns="" xmlns:p14="http://schemas.microsoft.com/office/powerpoint/2010/main" val="312330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094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Arial" charset="0"/>
              </a:rPr>
              <a:t>Repeat the Key Takeaways slide from the beginning </a:t>
            </a:r>
            <a:r>
              <a:rPr lang="en-US" dirty="0">
                <a:latin typeface="Arial" charset="0"/>
              </a:rPr>
              <a:t>and review what</a:t>
            </a:r>
            <a:r>
              <a:rPr lang="en-US" baseline="0" dirty="0">
                <a:latin typeface="Arial" charset="0"/>
              </a:rPr>
              <a:t> the participant should have learned from your session. </a:t>
            </a:r>
            <a:r>
              <a:rPr lang="en-US" sz="1200" dirty="0"/>
              <a:t>Key Takeaways are main points of the presentation audience members would want to understand and be more comfortable</a:t>
            </a:r>
            <a:r>
              <a:rPr lang="en-US" sz="1200" baseline="0" dirty="0"/>
              <a:t> with doing</a:t>
            </a:r>
            <a:r>
              <a:rPr lang="en-US" sz="1200" dirty="0"/>
              <a:t>. </a:t>
            </a:r>
          </a:p>
          <a:p>
            <a:pPr marL="171450" marR="0" indent="-171450" algn="l" defTabSz="6094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charset="0"/>
              </a:rPr>
              <a:t>Key Takeaways are critical for TOI as well as retention of material. </a:t>
            </a:r>
          </a:p>
          <a:p>
            <a:pPr eaLnBrk="1" hangingPunct="1"/>
            <a:endParaRPr lang="en-US" sz="1000" dirty="0">
              <a:latin typeface="Arial" charset="0"/>
            </a:endParaRPr>
          </a:p>
          <a:p>
            <a:pPr eaLnBrk="1" hangingPunct="1"/>
            <a:r>
              <a:rPr lang="en-US" dirty="0">
                <a:latin typeface="Arial" charset="0"/>
              </a:rPr>
              <a:t>BEST PRACTICES:</a:t>
            </a:r>
          </a:p>
          <a:p>
            <a:pPr eaLnBrk="1" hangingPunct="1"/>
            <a:r>
              <a:rPr lang="en-US" dirty="0">
                <a:latin typeface="Arial" charset="0"/>
              </a:rPr>
              <a:t>Limit Key Takeaways to 3- 5 digestible bullets</a:t>
            </a:r>
          </a:p>
          <a:p>
            <a:pPr eaLnBrk="1" hangingPunct="1"/>
            <a:r>
              <a:rPr lang="en-US" dirty="0">
                <a:latin typeface="Arial" charset="0"/>
              </a:rPr>
              <a:t>Before you show the key takeaway slide, ask the audience what they think the key takeaways are from the presentation</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a:p>
        </p:txBody>
      </p:sp>
    </p:spTree>
    <p:extLst>
      <p:ext uri="{BB962C8B-B14F-4D97-AF65-F5344CB8AC3E}">
        <p14:creationId xmlns="" xmlns:p14="http://schemas.microsoft.com/office/powerpoint/2010/main" val="312330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1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latin typeface="Arial"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61</a:t>
            </a:fld>
            <a:endParaRPr lang="en-US"/>
          </a:p>
        </p:txBody>
      </p:sp>
    </p:spTree>
    <p:extLst>
      <p:ext uri="{BB962C8B-B14F-4D97-AF65-F5344CB8AC3E}">
        <p14:creationId xmlns="" xmlns:p14="http://schemas.microsoft.com/office/powerpoint/2010/main" val="3123307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226644" y="2061713"/>
            <a:ext cx="7006751" cy="75912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009DDC"/>
                </a:solidFill>
                <a:latin typeface="+mj-lt"/>
                <a:cs typeface="CiscoSans Thin"/>
              </a:defRPr>
            </a:lvl1pPr>
          </a:lstStyle>
          <a:p>
            <a:r>
              <a:rPr lang="en-GB" dirty="0"/>
              <a:t>Session Title</a:t>
            </a:r>
            <a:endParaRPr lang="en-US" dirty="0"/>
          </a:p>
        </p:txBody>
      </p:sp>
      <p:sp>
        <p:nvSpPr>
          <p:cNvPr id="5" name="Rectangle 3"/>
          <p:cNvSpPr>
            <a:spLocks noChangeArrowheads="1"/>
          </p:cNvSpPr>
          <p:nvPr userDrawn="1"/>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userDrawn="1"/>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8" name="Rectangle 7"/>
          <p:cNvSpPr/>
          <p:nvPr userDrawn="1"/>
        </p:nvSpPr>
        <p:spPr>
          <a:xfrm>
            <a:off x="-8625" y="0"/>
            <a:ext cx="7242020" cy="1846053"/>
          </a:xfrm>
          <a:prstGeom prst="rect">
            <a:avLst/>
          </a:prstGeom>
          <a:gradFill>
            <a:gsLst>
              <a:gs pos="0">
                <a:srgbClr val="009DDC"/>
              </a:gs>
              <a:gs pos="100000">
                <a:srgbClr val="000000"/>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12" name="Text Placeholder 2"/>
          <p:cNvSpPr>
            <a:spLocks noGrp="1"/>
          </p:cNvSpPr>
          <p:nvPr>
            <p:ph type="body" sz="quarter" idx="13" hasCustomPrompt="1"/>
          </p:nvPr>
        </p:nvSpPr>
        <p:spPr>
          <a:xfrm>
            <a:off x="220441" y="3099325"/>
            <a:ext cx="7559580"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3" name="Subtitle 2"/>
          <p:cNvSpPr>
            <a:spLocks noGrp="1"/>
          </p:cNvSpPr>
          <p:nvPr>
            <p:ph type="subTitle" idx="1" hasCustomPrompt="1"/>
          </p:nvPr>
        </p:nvSpPr>
        <p:spPr>
          <a:xfrm>
            <a:off x="226644" y="3681060"/>
            <a:ext cx="8296421" cy="288131"/>
          </a:xfrm>
          <a:prstGeom prst="rect">
            <a:avLst/>
          </a:prstGeom>
        </p:spPr>
        <p:txBody>
          <a:bodyPr lIns="91420" tIns="45710" rIns="91420" bIns="45710" anchor="b" anchorCtr="0">
            <a:noAutofit/>
          </a:bodyPr>
          <a:lstStyle>
            <a:lvl1pPr marL="0" indent="0" algn="l">
              <a:buNone/>
              <a:defRPr sz="1400" b="0" i="0">
                <a:solidFill>
                  <a:srgbClr val="676767"/>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4" name="Text Placeholder 38"/>
          <p:cNvSpPr>
            <a:spLocks noGrp="1"/>
          </p:cNvSpPr>
          <p:nvPr>
            <p:ph type="body" sz="quarter" idx="11" hasCustomPrompt="1"/>
          </p:nvPr>
        </p:nvSpPr>
        <p:spPr>
          <a:xfrm>
            <a:off x="226644" y="3921057"/>
            <a:ext cx="8296421" cy="288131"/>
          </a:xfrm>
          <a:prstGeom prst="rect">
            <a:avLst/>
          </a:prstGeom>
        </p:spPr>
        <p:txBody>
          <a:bodyPr lIns="91420" tIns="45710" rIns="91420" bIns="45710"/>
          <a:lstStyle>
            <a:lvl1pPr marL="0" indent="0" algn="l">
              <a:buFontTx/>
              <a:buNone/>
              <a:defRPr lang="en-US" sz="1400" b="0" i="0" kern="1200" dirty="0" smtClean="0">
                <a:solidFill>
                  <a:srgbClr val="676767"/>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 name="TextBox 1"/>
          <p:cNvSpPr txBox="1"/>
          <p:nvPr userDrawn="1"/>
        </p:nvSpPr>
        <p:spPr>
          <a:xfrm>
            <a:off x="109728" y="823532"/>
            <a:ext cx="7123667" cy="1015663"/>
          </a:xfrm>
          <a:prstGeom prst="rect">
            <a:avLst/>
          </a:prstGeom>
          <a:noFill/>
        </p:spPr>
        <p:txBody>
          <a:bodyPr wrap="square" rtlCol="0">
            <a:spAutoFit/>
          </a:bodyPr>
          <a:lstStyle/>
          <a:p>
            <a:r>
              <a:rPr lang="en-US" sz="2800" dirty="0">
                <a:solidFill>
                  <a:schemeClr val="bg1"/>
                </a:solidFill>
              </a:rPr>
              <a:t>VCF Southwest</a:t>
            </a:r>
          </a:p>
          <a:p>
            <a:r>
              <a:rPr lang="en-US" sz="1800" dirty="0">
                <a:solidFill>
                  <a:schemeClr val="bg1"/>
                </a:solidFill>
              </a:rPr>
              <a:t>Presented by the National Videogame Museum</a:t>
            </a:r>
            <a:endParaRPr lang="en-US" sz="1800" baseline="0" dirty="0">
              <a:solidFill>
                <a:schemeClr val="bg1"/>
              </a:solidFill>
            </a:endParaRPr>
          </a:p>
          <a:p>
            <a:r>
              <a:rPr lang="en-US" sz="1400" i="1" baseline="0" dirty="0">
                <a:solidFill>
                  <a:schemeClr val="bg1"/>
                </a:solidFill>
              </a:rPr>
              <a:t>Industry Speaker and Technical Training Series</a:t>
            </a:r>
            <a:endParaRPr lang="en-US" sz="1400" i="1" dirty="0">
              <a:solidFill>
                <a:schemeClr val="bg1"/>
              </a:solidFill>
            </a:endParaRPr>
          </a:p>
        </p:txBody>
      </p:sp>
      <p:pic>
        <p:nvPicPr>
          <p:cNvPr id="11" name="Picture 10">
            <a:extLst>
              <a:ext uri="{FF2B5EF4-FFF2-40B4-BE49-F238E27FC236}">
                <a16:creationId xmlns="" xmlns:a16="http://schemas.microsoft.com/office/drawing/2014/main" id="{7C7556D9-8AE3-B1B1-215A-032B44B272B1}"/>
              </a:ext>
            </a:extLst>
          </p:cNvPr>
          <p:cNvPicPr>
            <a:picLocks noChangeAspect="1"/>
          </p:cNvPicPr>
          <p:nvPr userDrawn="1"/>
        </p:nvPicPr>
        <p:blipFill>
          <a:blip r:embed="rId2"/>
          <a:stretch>
            <a:fillRect/>
          </a:stretch>
        </p:blipFill>
        <p:spPr>
          <a:xfrm>
            <a:off x="7140526" y="1978625"/>
            <a:ext cx="2063782" cy="1462438"/>
          </a:xfrm>
          <a:prstGeom prst="rect">
            <a:avLst/>
          </a:prstGeom>
        </p:spPr>
      </p:pic>
      <p:pic>
        <p:nvPicPr>
          <p:cNvPr id="16" name="Picture 15">
            <a:extLst>
              <a:ext uri="{FF2B5EF4-FFF2-40B4-BE49-F238E27FC236}">
                <a16:creationId xmlns="" xmlns:a16="http://schemas.microsoft.com/office/drawing/2014/main" id="{099489CF-120F-76FE-EE58-B0489FB00D76}"/>
              </a:ext>
            </a:extLst>
          </p:cNvPr>
          <p:cNvPicPr>
            <a:picLocks noChangeAspect="1"/>
          </p:cNvPicPr>
          <p:nvPr userDrawn="1"/>
        </p:nvPicPr>
        <p:blipFill>
          <a:blip r:embed="rId3"/>
          <a:stretch>
            <a:fillRect/>
          </a:stretch>
        </p:blipFill>
        <p:spPr>
          <a:xfrm>
            <a:off x="7233395" y="-258"/>
            <a:ext cx="1910605" cy="2024766"/>
          </a:xfrm>
          <a:prstGeom prst="rect">
            <a:avLst/>
          </a:prstGeom>
        </p:spPr>
      </p:pic>
    </p:spTree>
    <p:extLst>
      <p:ext uri="{BB962C8B-B14F-4D97-AF65-F5344CB8AC3E}">
        <p14:creationId xmlns="" xmlns:p14="http://schemas.microsoft.com/office/powerpoint/2010/main" val="371219151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 xmlns:p14="http://schemas.microsoft.com/office/powerpoint/2010/main" val="4047600002"/>
      </p:ext>
    </p:extLst>
  </p:cSld>
  <p:clrMapOvr>
    <a:masterClrMapping/>
  </p:clrMapOvr>
  <p:transition spd="med">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 xmlns:p14="http://schemas.microsoft.com/office/powerpoint/2010/main" val="414725828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408147761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189672446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 xmlns:p14="http://schemas.microsoft.com/office/powerpoint/2010/main" val="21291401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 xmlns:p14="http://schemas.microsoft.com/office/powerpoint/2010/main" val="2961399751"/>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 xmlns:p14="http://schemas.microsoft.com/office/powerpoint/2010/main" val="93950320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370256367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268129543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15698357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009DDC"/>
            </a:gs>
            <a:gs pos="100000">
              <a:srgbClr val="000000"/>
            </a:gs>
            <a:gs pos="100000">
              <a:srgbClr val="000000"/>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760134"/>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Why are we here today?</a:t>
            </a:r>
            <a:endParaRPr lang="en-US" dirty="0"/>
          </a:p>
        </p:txBody>
      </p:sp>
      <p:sp>
        <p:nvSpPr>
          <p:cNvPr id="3" name="Rectangle 4">
            <a:extLst>
              <a:ext uri="{FF2B5EF4-FFF2-40B4-BE49-F238E27FC236}">
                <a16:creationId xmlns="" xmlns:a16="http://schemas.microsoft.com/office/drawing/2014/main" id="{0984A5AF-4E63-F853-B7A2-BC76F1ED15EE}"/>
              </a:ext>
            </a:extLst>
          </p:cNvPr>
          <p:cNvSpPr>
            <a:spLocks noChangeArrowheads="1"/>
          </p:cNvSpPr>
          <p:nvPr userDrawn="1"/>
        </p:nvSpPr>
        <p:spPr bwMode="ltGray">
          <a:xfrm>
            <a:off x="234524" y="4741653"/>
            <a:ext cx="2658018" cy="154518"/>
          </a:xfrm>
          <a:prstGeom prst="rect">
            <a:avLst/>
          </a:prstGeom>
          <a:noFill/>
          <a:ln w="9525">
            <a:noFill/>
            <a:miter lim="800000"/>
            <a:headEnd/>
            <a:tailEnd/>
          </a:ln>
          <a:effectLst/>
        </p:spPr>
        <p:txBody>
          <a:bodyPr lIns="61586" tIns="30792" rIns="61586" bIns="30792" anchor="b">
            <a:spAutoFit/>
          </a:bodyPr>
          <a:lstStyle/>
          <a:p>
            <a:pPr algn="l" defTabSz="610744" fontAlgn="auto">
              <a:spcBef>
                <a:spcPts val="0"/>
              </a:spcBef>
              <a:spcAft>
                <a:spcPts val="0"/>
              </a:spcAft>
              <a:defRPr/>
            </a:pPr>
            <a:r>
              <a:rPr lang="en-US" sz="600" dirty="0">
                <a:solidFill>
                  <a:schemeClr val="bg1">
                    <a:alpha val="60000"/>
                  </a:schemeClr>
                </a:solidFill>
                <a:latin typeface="+mn-lt"/>
                <a:ea typeface="+mn-ea"/>
                <a:cs typeface="CiscoSans Thin"/>
              </a:rPr>
              <a:t>© 2023 Vintage Computing Collective of North Texas</a:t>
            </a:r>
          </a:p>
        </p:txBody>
      </p:sp>
    </p:spTree>
    <p:extLst>
      <p:ext uri="{BB962C8B-B14F-4D97-AF65-F5344CB8AC3E}">
        <p14:creationId xmlns="" xmlns:p14="http://schemas.microsoft.com/office/powerpoint/2010/main" val="243105922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rgbClr val="009D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FF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9629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 xmlns:p14="http://schemas.microsoft.com/office/powerpoint/2010/main" val="1378820260"/>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 xmlns:p14="http://schemas.microsoft.com/office/powerpoint/2010/main" val="2519629538"/>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 xmlns:p14="http://schemas.microsoft.com/office/powerpoint/2010/main" val="1172492827"/>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dirty="0"/>
              <a:t>Click icon to add program identity image</a:t>
            </a:r>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 xmlns:p14="http://schemas.microsoft.com/office/powerpoint/2010/main" val="3473071393"/>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 xmlns:p14="http://schemas.microsoft.com/office/powerpoint/2010/main" val="1712124705"/>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 xmlns:p14="http://schemas.microsoft.com/office/powerpoint/2010/main" val="4278971332"/>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 xmlns:p14="http://schemas.microsoft.com/office/powerpoint/2010/main" val="421862670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 xmlns:p14="http://schemas.microsoft.com/office/powerpoint/2010/main" val="352888701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Tree>
    <p:extLst>
      <p:ext uri="{BB962C8B-B14F-4D97-AF65-F5344CB8AC3E}">
        <p14:creationId xmlns="" xmlns:p14="http://schemas.microsoft.com/office/powerpoint/2010/main" val="3749167052"/>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84686166"/>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p:bg>
      <p:bgPr>
        <a:gradFill>
          <a:gsLst>
            <a:gs pos="94845">
              <a:srgbClr val="000000"/>
            </a:gs>
            <a:gs pos="68000">
              <a:srgbClr val="009DDC"/>
            </a:gs>
            <a:gs pos="0">
              <a:schemeClr val="accent2">
                <a:lumMod val="40000"/>
                <a:lumOff val="60000"/>
              </a:schemeClr>
            </a:gs>
          </a:gsLst>
          <a:lin ang="54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3E9C2D4-10EC-0FFA-0856-1FB3A82594EA}"/>
              </a:ext>
            </a:extLst>
          </p:cNvPr>
          <p:cNvPicPr>
            <a:picLocks noChangeAspect="1"/>
          </p:cNvPicPr>
          <p:nvPr userDrawn="1"/>
        </p:nvPicPr>
        <p:blipFill>
          <a:blip r:embed="rId2"/>
          <a:stretch>
            <a:fillRect/>
          </a:stretch>
        </p:blipFill>
        <p:spPr>
          <a:xfrm>
            <a:off x="4423991" y="280736"/>
            <a:ext cx="4243029" cy="3501390"/>
          </a:xfrm>
          <a:prstGeom prst="rect">
            <a:avLst/>
          </a:prstGeom>
        </p:spPr>
      </p:pic>
      <p:pic>
        <p:nvPicPr>
          <p:cNvPr id="5" name="Picture 4">
            <a:extLst>
              <a:ext uri="{FF2B5EF4-FFF2-40B4-BE49-F238E27FC236}">
                <a16:creationId xmlns="" xmlns:a16="http://schemas.microsoft.com/office/drawing/2014/main" id="{F536FA1D-874A-3123-60B2-02756CE41E66}"/>
              </a:ext>
            </a:extLst>
          </p:cNvPr>
          <p:cNvPicPr>
            <a:picLocks noChangeAspect="1"/>
          </p:cNvPicPr>
          <p:nvPr userDrawn="1"/>
        </p:nvPicPr>
        <p:blipFill>
          <a:blip r:embed="rId3"/>
          <a:stretch>
            <a:fillRect/>
          </a:stretch>
        </p:blipFill>
        <p:spPr>
          <a:xfrm>
            <a:off x="716882" y="105375"/>
            <a:ext cx="3634920" cy="3852111"/>
          </a:xfrm>
          <a:prstGeom prst="rect">
            <a:avLst/>
          </a:prstGeom>
        </p:spPr>
      </p:pic>
    </p:spTree>
    <p:extLst>
      <p:ext uri="{BB962C8B-B14F-4D97-AF65-F5344CB8AC3E}">
        <p14:creationId xmlns="" xmlns:p14="http://schemas.microsoft.com/office/powerpoint/2010/main" val="95875956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7830112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391442556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 xmlns:p14="http://schemas.microsoft.com/office/powerpoint/2010/main" val="411040712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 xmlns:p14="http://schemas.microsoft.com/office/powerpoint/2010/main" val="7413717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33164433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 xmlns:p14="http://schemas.microsoft.com/office/powerpoint/2010/main" val="215532668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237744" y="4745736"/>
            <a:ext cx="2658018" cy="154518"/>
          </a:xfrm>
          <a:prstGeom prst="rect">
            <a:avLst/>
          </a:prstGeom>
          <a:noFill/>
          <a:ln w="9525">
            <a:noFill/>
            <a:miter lim="800000"/>
            <a:headEnd/>
            <a:tailEnd/>
          </a:ln>
          <a:effectLst/>
        </p:spPr>
        <p:txBody>
          <a:bodyPr lIns="61586" tIns="30792" rIns="61586" bIns="30792" anchor="b">
            <a:spAutoFit/>
          </a:bodyPr>
          <a:lstStyle/>
          <a:p>
            <a:pPr algn="l" defTabSz="610744" fontAlgn="auto">
              <a:spcBef>
                <a:spcPts val="0"/>
              </a:spcBef>
              <a:spcAft>
                <a:spcPts val="0"/>
              </a:spcAft>
              <a:defRPr/>
            </a:pPr>
            <a:r>
              <a:rPr lang="en-US" sz="600" dirty="0">
                <a:solidFill>
                  <a:srgbClr val="000000">
                    <a:alpha val="25000"/>
                  </a:srgbClr>
                </a:solidFill>
                <a:latin typeface="+mn-lt"/>
                <a:ea typeface="+mn-ea"/>
                <a:cs typeface="CiscoSans Thin"/>
              </a:rPr>
              <a:t>© 2023  Vintage Computing Collective of North Texas </a:t>
            </a:r>
          </a:p>
        </p:txBody>
      </p:sp>
      <p:pic>
        <p:nvPicPr>
          <p:cNvPr id="3074" name="Picture 2" descr="CC-BY-SA icon"/>
          <p:cNvPicPr>
            <a:picLocks noChangeAspect="1" noChangeArrowheads="1"/>
          </p:cNvPicPr>
          <p:nvPr userDrawn="1"/>
        </p:nvPicPr>
        <p:blipFill>
          <a:blip r:embed="rId35">
            <a:extLst>
              <a:ext uri="{28A0092B-C50C-407E-A947-70E740481C1C}">
                <a14:useLocalDpi xmlns="" xmlns:a14="http://schemas.microsoft.com/office/drawing/2010/main" val="0"/>
              </a:ext>
            </a:extLst>
          </a:blip>
          <a:srcRect/>
          <a:stretch>
            <a:fillRect/>
          </a:stretch>
        </p:blipFill>
        <p:spPr bwMode="auto">
          <a:xfrm>
            <a:off x="8195394" y="4752616"/>
            <a:ext cx="838200" cy="29527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81" r:id="rId4"/>
    <p:sldLayoutId id="2147483880" r:id="rId5"/>
    <p:sldLayoutId id="2147483905" r:id="rId6"/>
    <p:sldLayoutId id="2147483906" r:id="rId7"/>
    <p:sldLayoutId id="2147483879" r:id="rId8"/>
    <p:sldLayoutId id="2147483883" r:id="rId9"/>
    <p:sldLayoutId id="2147483886" r:id="rId10"/>
    <p:sldLayoutId id="2147483887" r:id="rId11"/>
    <p:sldLayoutId id="2147483884" r:id="rId12"/>
    <p:sldLayoutId id="2147483885" r:id="rId13"/>
    <p:sldLayoutId id="2147483907" r:id="rId14"/>
    <p:sldLayoutId id="2147483889" r:id="rId15"/>
    <p:sldLayoutId id="2147483890" r:id="rId16"/>
    <p:sldLayoutId id="2147483891" r:id="rId17"/>
    <p:sldLayoutId id="2147483892" r:id="rId18"/>
    <p:sldLayoutId id="2147483893" r:id="rId19"/>
    <p:sldLayoutId id="2147483917" r:id="rId20"/>
    <p:sldLayoutId id="2147483918" r:id="rId21"/>
    <p:sldLayoutId id="2147483895" r:id="rId22"/>
    <p:sldLayoutId id="2147483871" r:id="rId23"/>
    <p:sldLayoutId id="2147483898" r:id="rId24"/>
    <p:sldLayoutId id="2147483908" r:id="rId25"/>
    <p:sldLayoutId id="2147483909" r:id="rId26"/>
    <p:sldLayoutId id="2147483910" r:id="rId27"/>
    <p:sldLayoutId id="2147483911" r:id="rId28"/>
    <p:sldLayoutId id="2147483914" r:id="rId29"/>
    <p:sldLayoutId id="2147483896" r:id="rId30"/>
    <p:sldLayoutId id="2147483912" r:id="rId31"/>
    <p:sldLayoutId id="2147483913" r:id="rId32"/>
    <p:sldLayoutId id="2147483897" r:id="rId3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jpeg"/><Relationship Id="rId2" Type="http://schemas.openxmlformats.org/officeDocument/2006/relationships/image" Target="../media/image99.jpeg"/><Relationship Id="rId1" Type="http://schemas.openxmlformats.org/officeDocument/2006/relationships/slideLayout" Target="../slideLayouts/slideLayout8.xml"/><Relationship Id="rId6" Type="http://schemas.openxmlformats.org/officeDocument/2006/relationships/image" Target="../media/image103.jpeg"/><Relationship Id="rId5" Type="http://schemas.openxmlformats.org/officeDocument/2006/relationships/image" Target="../media/image102.png"/><Relationship Id="rId4" Type="http://schemas.openxmlformats.org/officeDocument/2006/relationships/image" Target="../media/image101.jpeg"/></Relationships>
</file>

<file path=ppt/slides/_rels/slide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sz="4400" b="1" dirty="0">
                <a:latin typeface="Consolas" panose="020B0609020204030204" pitchFamily="49" charset="0"/>
              </a:rPr>
              <a:t>Exploring the IBM 5100</a:t>
            </a:r>
          </a:p>
        </p:txBody>
      </p:sp>
      <p:sp>
        <p:nvSpPr>
          <p:cNvPr id="3" name="Text Placeholder 2"/>
          <p:cNvSpPr>
            <a:spLocks noGrp="1"/>
          </p:cNvSpPr>
          <p:nvPr>
            <p:ph type="body" sz="quarter" idx="13"/>
          </p:nvPr>
        </p:nvSpPr>
        <p:spPr/>
        <p:txBody>
          <a:bodyPr/>
          <a:lstStyle/>
          <a:p>
            <a:r>
              <a:rPr lang="en-US" sz="1800" dirty="0" smtClean="0">
                <a:latin typeface="Consolas" pitchFamily="49" charset="0"/>
              </a:rPr>
              <a:t>From the SCAMP prototype to the PALM instruction set</a:t>
            </a:r>
            <a:endParaRPr lang="en-US" sz="1800" dirty="0">
              <a:latin typeface="Consolas" pitchFamily="49" charset="0"/>
            </a:endParaRPr>
          </a:p>
        </p:txBody>
      </p:sp>
      <p:sp>
        <p:nvSpPr>
          <p:cNvPr id="4" name="Subtitle 3"/>
          <p:cNvSpPr>
            <a:spLocks noGrp="1"/>
          </p:cNvSpPr>
          <p:nvPr>
            <p:ph type="subTitle" idx="1"/>
          </p:nvPr>
        </p:nvSpPr>
        <p:spPr>
          <a:xfrm>
            <a:off x="226644" y="3960062"/>
            <a:ext cx="8296421" cy="288131"/>
          </a:xfrm>
        </p:spPr>
        <p:txBody>
          <a:bodyPr/>
          <a:lstStyle/>
          <a:p>
            <a:r>
              <a:rPr lang="en-US" dirty="0"/>
              <a:t>Steve Lewis</a:t>
            </a:r>
          </a:p>
        </p:txBody>
      </p:sp>
      <p:sp>
        <p:nvSpPr>
          <p:cNvPr id="5" name="Text Placeholder 4"/>
          <p:cNvSpPr>
            <a:spLocks noGrp="1"/>
          </p:cNvSpPr>
          <p:nvPr>
            <p:ph type="body" sz="quarter" idx="11"/>
          </p:nvPr>
        </p:nvSpPr>
        <p:spPr>
          <a:xfrm>
            <a:off x="226644" y="4200059"/>
            <a:ext cx="8296421" cy="288131"/>
          </a:xfrm>
        </p:spPr>
        <p:txBody>
          <a:bodyPr/>
          <a:lstStyle/>
          <a:p>
            <a:r>
              <a:rPr lang="en-US" dirty="0"/>
              <a:t>June 25</a:t>
            </a:r>
            <a:r>
              <a:rPr lang="en-US" baseline="30000" dirty="0"/>
              <a:t>th</a:t>
            </a:r>
            <a:r>
              <a:rPr lang="en-US" dirty="0"/>
              <a:t>, 2023</a:t>
            </a:r>
          </a:p>
        </p:txBody>
      </p:sp>
      <p:cxnSp>
        <p:nvCxnSpPr>
          <p:cNvPr id="9" name="Straight Connector 8"/>
          <p:cNvCxnSpPr/>
          <p:nvPr/>
        </p:nvCxnSpPr>
        <p:spPr>
          <a:xfrm>
            <a:off x="320040" y="3761117"/>
            <a:ext cx="6400800" cy="0"/>
          </a:xfrm>
          <a:prstGeom prst="line">
            <a:avLst/>
          </a:prstGeom>
          <a:ln w="38100">
            <a:solidFill>
              <a:srgbClr val="009D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735130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9229C5FA-E96F-9458-AA03-0E016A538A0D}"/>
              </a:ext>
            </a:extLst>
          </p:cNvPr>
          <p:cNvSpPr txBox="1">
            <a:spLocks/>
          </p:cNvSpPr>
          <p:nvPr/>
        </p:nvSpPr>
        <p:spPr>
          <a:xfrm>
            <a:off x="457200" y="274638"/>
            <a:ext cx="8229600" cy="5921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Dennis Roberson Q&amp;A  1/3</a:t>
            </a:r>
          </a:p>
        </p:txBody>
      </p:sp>
      <p:sp>
        <p:nvSpPr>
          <p:cNvPr id="15" name="Content Placeholder 2">
            <a:extLst>
              <a:ext uri="{FF2B5EF4-FFF2-40B4-BE49-F238E27FC236}">
                <a16:creationId xmlns="" xmlns:a16="http://schemas.microsoft.com/office/drawing/2014/main" id="{9DD44A00-921F-847A-C5EB-A8D7A70E7114}"/>
              </a:ext>
            </a:extLst>
          </p:cNvPr>
          <p:cNvSpPr txBox="1">
            <a:spLocks/>
          </p:cNvSpPr>
          <p:nvPr/>
        </p:nvSpPr>
        <p:spPr>
          <a:xfrm>
            <a:off x="1038225" y="1181100"/>
            <a:ext cx="7619999" cy="48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600" b="1" dirty="0" smtClean="0">
                <a:latin typeface="Consolas" pitchFamily="49" charset="0"/>
              </a:rPr>
              <a:t>Q</a:t>
            </a:r>
            <a:r>
              <a:rPr lang="en-US" sz="1600" b="1" dirty="0">
                <a:latin typeface="Consolas" pitchFamily="49" charset="0"/>
              </a:rPr>
              <a:t>: What do you recall on the development of the PALM processor?</a:t>
            </a:r>
          </a:p>
          <a:p>
            <a:pPr fontAlgn="auto">
              <a:spcAft>
                <a:spcPts val="0"/>
              </a:spcAft>
            </a:pPr>
            <a:r>
              <a:rPr lang="en-US" sz="1600" dirty="0">
                <a:latin typeface="Consolas" pitchFamily="49" charset="0"/>
              </a:rPr>
              <a:t>A: PALM was developed by IBM's General Systems Division (GSD) Laboratory in Boca Raton, </a:t>
            </a:r>
            <a:r>
              <a:rPr lang="en-US" sz="1600" dirty="0" smtClean="0">
                <a:latin typeface="Consolas" pitchFamily="49" charset="0"/>
              </a:rPr>
              <a:t>Florida (S/7, S/1, IBM PC)</a:t>
            </a:r>
            <a:endParaRPr lang="en-US" sz="1600" dirty="0">
              <a:latin typeface="Consolas" pitchFamily="49" charset="0"/>
            </a:endParaRPr>
          </a:p>
          <a:p>
            <a:pPr lvl="1" fontAlgn="auto">
              <a:spcAft>
                <a:spcPts val="0"/>
              </a:spcAft>
            </a:pPr>
            <a:r>
              <a:rPr lang="en-US" sz="1600" dirty="0">
                <a:latin typeface="Consolas" pitchFamily="49" charset="0"/>
              </a:rPr>
              <a:t>“</a:t>
            </a:r>
            <a:r>
              <a:rPr lang="en-US" sz="1600" dirty="0" smtClean="0">
                <a:latin typeface="Consolas" pitchFamily="49" charset="0"/>
              </a:rPr>
              <a:t>Development </a:t>
            </a:r>
            <a:r>
              <a:rPr lang="en-US" sz="1600" dirty="0">
                <a:latin typeface="Consolas" pitchFamily="49" charset="0"/>
              </a:rPr>
              <a:t>was under the leadership of </a:t>
            </a:r>
            <a:r>
              <a:rPr lang="en-US" sz="1600" b="1" dirty="0">
                <a:latin typeface="Consolas" pitchFamily="49" charset="0"/>
              </a:rPr>
              <a:t>Roger Abernathy </a:t>
            </a:r>
            <a:r>
              <a:rPr lang="en-US" sz="1600" dirty="0">
                <a:latin typeface="Consolas" pitchFamily="49" charset="0"/>
              </a:rPr>
              <a:t>with </a:t>
            </a:r>
            <a:r>
              <a:rPr lang="en-US" sz="1600" b="1" dirty="0">
                <a:latin typeface="Consolas" pitchFamily="49" charset="0"/>
              </a:rPr>
              <a:t>Bob Tuttle</a:t>
            </a:r>
            <a:r>
              <a:rPr lang="en-US" sz="1600" dirty="0">
                <a:latin typeface="Consolas" pitchFamily="49" charset="0"/>
              </a:rPr>
              <a:t> and </a:t>
            </a:r>
            <a:r>
              <a:rPr lang="en-US" sz="1600" b="1" dirty="0">
                <a:latin typeface="Consolas" pitchFamily="49" charset="0"/>
              </a:rPr>
              <a:t>Virgil Wyatt”</a:t>
            </a:r>
          </a:p>
          <a:p>
            <a:pPr lvl="1" fontAlgn="auto">
              <a:spcAft>
                <a:spcPts val="0"/>
              </a:spcAft>
            </a:pPr>
            <a:r>
              <a:rPr lang="en-US" sz="1600" dirty="0">
                <a:latin typeface="Consolas" pitchFamily="49" charset="0"/>
              </a:rPr>
              <a:t>“it was the processor for the early prototype system </a:t>
            </a:r>
            <a:r>
              <a:rPr lang="en-US" sz="1600" b="1" dirty="0">
                <a:latin typeface="Consolas" pitchFamily="49" charset="0"/>
              </a:rPr>
              <a:t>that is now in the Smithsonian.”</a:t>
            </a:r>
          </a:p>
          <a:p>
            <a:pPr lvl="1" fontAlgn="auto">
              <a:spcAft>
                <a:spcPts val="0"/>
              </a:spcAft>
            </a:pPr>
            <a:r>
              <a:rPr lang="en-US" sz="1600" dirty="0">
                <a:latin typeface="Consolas" pitchFamily="49" charset="0"/>
              </a:rPr>
              <a:t>“was intended for use in </a:t>
            </a:r>
            <a:r>
              <a:rPr lang="en-US" sz="1600" b="1" u="sng" dirty="0">
                <a:latin typeface="Consolas" pitchFamily="49" charset="0"/>
              </a:rPr>
              <a:t>industrial application</a:t>
            </a:r>
            <a:r>
              <a:rPr lang="en-US" sz="1600" dirty="0" smtClean="0">
                <a:latin typeface="Consolas" pitchFamily="49" charset="0"/>
              </a:rPr>
              <a:t>”</a:t>
            </a:r>
          </a:p>
        </p:txBody>
      </p:sp>
      <p:pic>
        <p:nvPicPr>
          <p:cNvPr id="16" name="Picture 2">
            <a:extLst>
              <a:ext uri="{FF2B5EF4-FFF2-40B4-BE49-F238E27FC236}">
                <a16:creationId xmlns="" xmlns:a16="http://schemas.microsoft.com/office/drawing/2014/main" id="{C98850AB-320D-F764-05C1-D18E65EE1A8E}"/>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08993" y="1175544"/>
            <a:ext cx="1552018" cy="3043879"/>
          </a:xfrm>
          <a:prstGeom prst="rect">
            <a:avLst/>
          </a:prstGeom>
          <a:noFill/>
          <a:ln w="9525">
            <a:noFill/>
            <a:miter lim="800000"/>
            <a:headEnd/>
            <a:tailEnd/>
          </a:ln>
        </p:spPr>
      </p:pic>
      <p:sp>
        <p:nvSpPr>
          <p:cNvPr id="17" name="Up Arrow 5">
            <a:extLst>
              <a:ext uri="{FF2B5EF4-FFF2-40B4-BE49-F238E27FC236}">
                <a16:creationId xmlns="" xmlns:a16="http://schemas.microsoft.com/office/drawing/2014/main" id="{39558A37-FB09-1FCF-973F-31BE5456C9EE}"/>
              </a:ext>
            </a:extLst>
          </p:cNvPr>
          <p:cNvSpPr/>
          <p:nvPr/>
        </p:nvSpPr>
        <p:spPr>
          <a:xfrm rot="18609630">
            <a:off x="830904" y="4051109"/>
            <a:ext cx="419100" cy="438150"/>
          </a:xfrm>
          <a:prstGeom prst="upArrow">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2641598" y="3770804"/>
            <a:ext cx="5263091" cy="897237"/>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latin typeface="Consolas" pitchFamily="49" charset="0"/>
              </a:rPr>
              <a:t>Dennis Roberson (M.S. E.E. Stanford)</a:t>
            </a:r>
          </a:p>
          <a:p>
            <a:r>
              <a:rPr lang="en-US" sz="1200" dirty="0" smtClean="0">
                <a:latin typeface="Consolas" pitchFamily="49" charset="0"/>
              </a:rPr>
              <a:t>Also highly involved in development of the SCAMP prototype.</a:t>
            </a:r>
          </a:p>
          <a:p>
            <a:r>
              <a:rPr lang="en-US" sz="1200" b="1" dirty="0" smtClean="0">
                <a:latin typeface="Consolas" pitchFamily="49" charset="0"/>
              </a:rPr>
              <a:t>“A Microprocessor-based portable computer: The IBM 5100” (</a:t>
            </a:r>
            <a:r>
              <a:rPr lang="en-US" sz="1200" dirty="0" smtClean="0">
                <a:latin typeface="Consolas" pitchFamily="49" charset="0"/>
              </a:rPr>
              <a:t>IEEE Volume 64 issue 6, June 1976)</a:t>
            </a:r>
          </a:p>
          <a:p>
            <a:endParaRPr lang="en-US" sz="1200" dirty="0" smtClean="0">
              <a:latin typeface="Consolas" pitchFamily="49" charset="0"/>
            </a:endParaRPr>
          </a:p>
        </p:txBody>
      </p:sp>
    </p:spTree>
    <p:extLst>
      <p:ext uri="{BB962C8B-B14F-4D97-AF65-F5344CB8AC3E}">
        <p14:creationId xmlns="" xmlns:p14="http://schemas.microsoft.com/office/powerpoint/2010/main" val="56565052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 xmlns:a16="http://schemas.microsoft.com/office/drawing/2014/main" id="{9DD44A00-921F-847A-C5EB-A8D7A70E7114}"/>
              </a:ext>
            </a:extLst>
          </p:cNvPr>
          <p:cNvSpPr txBox="1">
            <a:spLocks/>
          </p:cNvSpPr>
          <p:nvPr/>
        </p:nvSpPr>
        <p:spPr>
          <a:xfrm>
            <a:off x="1038225" y="1181947"/>
            <a:ext cx="7905750" cy="48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600" b="1" dirty="0">
                <a:latin typeface="Consolas" pitchFamily="49" charset="0"/>
              </a:rPr>
              <a:t>Q: What do you recall on the development of the PALM processor?</a:t>
            </a:r>
          </a:p>
          <a:p>
            <a:pPr fontAlgn="auto">
              <a:spcAft>
                <a:spcPts val="0"/>
              </a:spcAft>
            </a:pPr>
            <a:r>
              <a:rPr lang="en-US" sz="1600" dirty="0">
                <a:latin typeface="Consolas" pitchFamily="49" charset="0"/>
              </a:rPr>
              <a:t>A: …continued…</a:t>
            </a:r>
          </a:p>
          <a:p>
            <a:r>
              <a:rPr lang="en-US" sz="1600" b="1" dirty="0">
                <a:latin typeface="Consolas" pitchFamily="49" charset="0"/>
              </a:rPr>
              <a:t>Paul </a:t>
            </a:r>
            <a:r>
              <a:rPr lang="en-US" sz="1600" b="1" dirty="0" err="1">
                <a:latin typeface="Consolas" pitchFamily="49" charset="0"/>
              </a:rPr>
              <a:t>Friedl</a:t>
            </a:r>
            <a:r>
              <a:rPr lang="en-US" sz="1600" b="1" dirty="0">
                <a:latin typeface="Consolas" pitchFamily="49" charset="0"/>
              </a:rPr>
              <a:t> </a:t>
            </a:r>
            <a:r>
              <a:rPr lang="en-US" sz="1600" dirty="0">
                <a:latin typeface="Consolas" pitchFamily="49" charset="0"/>
              </a:rPr>
              <a:t>asked </a:t>
            </a:r>
            <a:r>
              <a:rPr lang="en-US" sz="1600" b="1" dirty="0">
                <a:latin typeface="Consolas" pitchFamily="49" charset="0"/>
              </a:rPr>
              <a:t>Roy Harper</a:t>
            </a:r>
            <a:r>
              <a:rPr lang="en-US" sz="1600" dirty="0">
                <a:latin typeface="Consolas" pitchFamily="49" charset="0"/>
              </a:rPr>
              <a:t> (Los Gatos, CA) via </a:t>
            </a:r>
            <a:r>
              <a:rPr lang="en-US" sz="1600" b="1" dirty="0">
                <a:latin typeface="Consolas" pitchFamily="49" charset="0"/>
              </a:rPr>
              <a:t>Joe George </a:t>
            </a:r>
            <a:r>
              <a:rPr lang="en-US" sz="1600" dirty="0">
                <a:latin typeface="Consolas" pitchFamily="49" charset="0"/>
              </a:rPr>
              <a:t>on the “best” processor for a “portable” system, they recommended PALM.</a:t>
            </a:r>
          </a:p>
          <a:p>
            <a:pPr lvl="1"/>
            <a:r>
              <a:rPr lang="en-US" sz="1600" dirty="0">
                <a:latin typeface="Consolas" pitchFamily="49" charset="0"/>
              </a:rPr>
              <a:t>“</a:t>
            </a:r>
            <a:r>
              <a:rPr lang="en-US" sz="1600" b="1" dirty="0">
                <a:latin typeface="Consolas" pitchFamily="49" charset="0"/>
              </a:rPr>
              <a:t>Joe George </a:t>
            </a:r>
            <a:r>
              <a:rPr lang="en-US" sz="1600" dirty="0">
                <a:latin typeface="Consolas" pitchFamily="49" charset="0"/>
              </a:rPr>
              <a:t>was the primary developer for the SCAMP electronics”</a:t>
            </a:r>
          </a:p>
          <a:p>
            <a:pPr lvl="1"/>
            <a:r>
              <a:rPr lang="en-US" sz="1600" dirty="0">
                <a:latin typeface="Consolas" pitchFamily="49" charset="0"/>
              </a:rPr>
              <a:t>“</a:t>
            </a:r>
            <a:r>
              <a:rPr lang="en-US" sz="1600" b="1" dirty="0">
                <a:latin typeface="Consolas" pitchFamily="49" charset="0"/>
              </a:rPr>
              <a:t>Roy Harper </a:t>
            </a:r>
            <a:r>
              <a:rPr lang="en-US" sz="1600" dirty="0">
                <a:latin typeface="Consolas" pitchFamily="49" charset="0"/>
              </a:rPr>
              <a:t>developed the power supply”</a:t>
            </a:r>
          </a:p>
          <a:p>
            <a:pPr lvl="2"/>
            <a:r>
              <a:rPr lang="en-US" sz="1400" dirty="0">
                <a:latin typeface="Consolas" pitchFamily="49" charset="0"/>
              </a:rPr>
              <a:t>w/ George </a:t>
            </a:r>
            <a:r>
              <a:rPr lang="en-US" sz="1400" dirty="0" err="1">
                <a:latin typeface="Consolas" pitchFamily="49" charset="0"/>
              </a:rPr>
              <a:t>Marenin</a:t>
            </a:r>
            <a:r>
              <a:rPr lang="en-US" sz="1400" dirty="0">
                <a:latin typeface="Consolas" pitchFamily="49" charset="0"/>
              </a:rPr>
              <a:t>, Ed Finnegan, </a:t>
            </a:r>
            <a:r>
              <a:rPr lang="en-US" sz="1400" dirty="0" smtClean="0">
                <a:latin typeface="Consolas" pitchFamily="49" charset="0"/>
              </a:rPr>
              <a:t>Warren </a:t>
            </a:r>
            <a:r>
              <a:rPr lang="en-US" sz="1400" dirty="0">
                <a:latin typeface="Consolas" pitchFamily="49" charset="0"/>
              </a:rPr>
              <a:t>Christopherson</a:t>
            </a:r>
          </a:p>
          <a:p>
            <a:pPr lvl="1"/>
            <a:r>
              <a:rPr lang="en-US" sz="1600" dirty="0">
                <a:latin typeface="Consolas" pitchFamily="49" charset="0"/>
              </a:rPr>
              <a:t>“</a:t>
            </a:r>
            <a:r>
              <a:rPr lang="en-US" sz="1600" b="1" dirty="0">
                <a:latin typeface="Consolas" pitchFamily="49" charset="0"/>
              </a:rPr>
              <a:t>Patrick Smith </a:t>
            </a:r>
            <a:r>
              <a:rPr lang="en-US" sz="1600" dirty="0">
                <a:latin typeface="Consolas" pitchFamily="49" charset="0"/>
              </a:rPr>
              <a:t>provided the software”</a:t>
            </a:r>
          </a:p>
        </p:txBody>
      </p:sp>
      <p:sp>
        <p:nvSpPr>
          <p:cNvPr id="2" name="Title 1">
            <a:extLst>
              <a:ext uri="{FF2B5EF4-FFF2-40B4-BE49-F238E27FC236}">
                <a16:creationId xmlns="" xmlns:a16="http://schemas.microsoft.com/office/drawing/2014/main" id="{FF096231-3AF4-9CE1-9B8E-7DA51CADD4C0}"/>
              </a:ext>
            </a:extLst>
          </p:cNvPr>
          <p:cNvSpPr txBox="1">
            <a:spLocks/>
          </p:cNvSpPr>
          <p:nvPr/>
        </p:nvSpPr>
        <p:spPr>
          <a:xfrm>
            <a:off x="457200" y="274638"/>
            <a:ext cx="8229600" cy="5921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dirty="0">
                <a:latin typeface="Consolas" pitchFamily="49" charset="0"/>
              </a:rPr>
              <a:t>Dennis Roberson Q&amp;A  1/3</a:t>
            </a:r>
          </a:p>
        </p:txBody>
      </p:sp>
      <p:pic>
        <p:nvPicPr>
          <p:cNvPr id="5" name="Picture 2">
            <a:extLst>
              <a:ext uri="{FF2B5EF4-FFF2-40B4-BE49-F238E27FC236}">
                <a16:creationId xmlns="" xmlns:a16="http://schemas.microsoft.com/office/drawing/2014/main" id="{278B1ECD-5E5F-FF61-D825-9F8A8DBDDEA8}"/>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08993" y="1175544"/>
            <a:ext cx="1552018" cy="3043879"/>
          </a:xfrm>
          <a:prstGeom prst="rect">
            <a:avLst/>
          </a:prstGeom>
          <a:noFill/>
          <a:ln w="9525">
            <a:noFill/>
            <a:miter lim="800000"/>
            <a:headEnd/>
            <a:tailEnd/>
          </a:ln>
        </p:spPr>
      </p:pic>
    </p:spTree>
    <p:extLst>
      <p:ext uri="{BB962C8B-B14F-4D97-AF65-F5344CB8AC3E}">
        <p14:creationId xmlns="" xmlns:p14="http://schemas.microsoft.com/office/powerpoint/2010/main" val="8252996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FBA692-1BE0-68A0-FEFC-FCE78E8774E0}"/>
              </a:ext>
            </a:extLst>
          </p:cNvPr>
          <p:cNvSpPr txBox="1">
            <a:spLocks/>
          </p:cNvSpPr>
          <p:nvPr/>
        </p:nvSpPr>
        <p:spPr>
          <a:xfrm>
            <a:off x="76200" y="981075"/>
            <a:ext cx="8915400" cy="4800600"/>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b="1" dirty="0">
                <a:latin typeface="Consolas" pitchFamily="49" charset="0"/>
              </a:rPr>
              <a:t>Q: It has been suggested that PALM had some relationship to the Apollo program.  Aside from scientists and universities, who else used the IBM 5100</a:t>
            </a:r>
            <a:r>
              <a:rPr lang="en-US" b="1" dirty="0" smtClean="0">
                <a:latin typeface="Consolas" pitchFamily="49" charset="0"/>
              </a:rPr>
              <a:t>?</a:t>
            </a:r>
          </a:p>
          <a:p>
            <a:pPr>
              <a:buNone/>
            </a:pPr>
            <a:endParaRPr lang="en-US" dirty="0" smtClean="0">
              <a:latin typeface="Consolas" pitchFamily="49" charset="0"/>
            </a:endParaRPr>
          </a:p>
          <a:p>
            <a:r>
              <a:rPr lang="en-US" dirty="0" smtClean="0">
                <a:latin typeface="Consolas" pitchFamily="49" charset="0"/>
              </a:rPr>
              <a:t>A</a:t>
            </a:r>
            <a:r>
              <a:rPr lang="en-US" dirty="0">
                <a:latin typeface="Consolas" pitchFamily="49" charset="0"/>
              </a:rPr>
              <a:t>: “While the NASA Apollo connection is possible, I don’t think the idea was ever consummated</a:t>
            </a:r>
            <a:r>
              <a:rPr lang="en-US" dirty="0" smtClean="0">
                <a:latin typeface="Consolas" pitchFamily="49" charset="0"/>
              </a:rPr>
              <a:t>.” (the Boca Raton division was intended for industrial computers)</a:t>
            </a:r>
            <a:endParaRPr lang="en-US" dirty="0">
              <a:latin typeface="Consolas" pitchFamily="49" charset="0"/>
            </a:endParaRPr>
          </a:p>
          <a:p>
            <a:r>
              <a:rPr lang="en-US" dirty="0">
                <a:latin typeface="Consolas" pitchFamily="49" charset="0"/>
              </a:rPr>
              <a:t>A: “The 5100 was indeed used by the </a:t>
            </a:r>
            <a:r>
              <a:rPr lang="en-US" b="1" u="sng" dirty="0">
                <a:latin typeface="Consolas" pitchFamily="49" charset="0"/>
              </a:rPr>
              <a:t>DoD</a:t>
            </a:r>
            <a:r>
              <a:rPr lang="en-US" b="1" dirty="0">
                <a:latin typeface="Consolas" pitchFamily="49" charset="0"/>
              </a:rPr>
              <a:t> and in </a:t>
            </a:r>
            <a:r>
              <a:rPr lang="en-US" b="1" u="sng" dirty="0">
                <a:latin typeface="Consolas" pitchFamily="49" charset="0"/>
              </a:rPr>
              <a:t>banking</a:t>
            </a:r>
            <a:r>
              <a:rPr lang="en-US" b="1" dirty="0">
                <a:latin typeface="Consolas" pitchFamily="49" charset="0"/>
              </a:rPr>
              <a:t> as well</a:t>
            </a:r>
            <a:r>
              <a:rPr lang="en-US" dirty="0">
                <a:latin typeface="Consolas" pitchFamily="49" charset="0"/>
              </a:rPr>
              <a:t>... They also had and have many needs aligned with problem solving and often in environments where ‘portability’ or more correctly size, weight and power consumption were important characteristics</a:t>
            </a:r>
            <a:r>
              <a:rPr lang="en-US" b="1" dirty="0">
                <a:latin typeface="Consolas" pitchFamily="49" charset="0"/>
              </a:rPr>
              <a:t>.  It was used by other government agencies as well.</a:t>
            </a:r>
            <a:r>
              <a:rPr lang="en-US" dirty="0">
                <a:latin typeface="Consolas" pitchFamily="49" charset="0"/>
              </a:rPr>
              <a:t>”</a:t>
            </a:r>
          </a:p>
        </p:txBody>
      </p:sp>
      <p:sp>
        <p:nvSpPr>
          <p:cNvPr id="6" name="Title 1">
            <a:extLst>
              <a:ext uri="{FF2B5EF4-FFF2-40B4-BE49-F238E27FC236}">
                <a16:creationId xmlns="" xmlns:a16="http://schemas.microsoft.com/office/drawing/2014/main" id="{866AA860-10B3-7437-766E-9EF712BDCF13}"/>
              </a:ext>
            </a:extLst>
          </p:cNvPr>
          <p:cNvSpPr txBox="1">
            <a:spLocks/>
          </p:cNvSpPr>
          <p:nvPr/>
        </p:nvSpPr>
        <p:spPr>
          <a:xfrm>
            <a:off x="457200" y="274638"/>
            <a:ext cx="8229600" cy="5921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Dennis Roberson Q&amp;A  2/3</a:t>
            </a:r>
          </a:p>
        </p:txBody>
      </p:sp>
      <p:pic>
        <p:nvPicPr>
          <p:cNvPr id="4" name="Picture 3"/>
          <p:cNvPicPr>
            <a:picLocks noChangeAspect="1" noChangeArrowheads="1"/>
          </p:cNvPicPr>
          <p:nvPr/>
        </p:nvPicPr>
        <p:blipFill>
          <a:blip r:embed="rId2"/>
          <a:srcRect/>
          <a:stretch>
            <a:fillRect/>
          </a:stretch>
        </p:blipFill>
        <p:spPr bwMode="auto">
          <a:xfrm>
            <a:off x="3313854" y="3606317"/>
            <a:ext cx="1356360" cy="1345057"/>
          </a:xfrm>
          <a:prstGeom prst="rect">
            <a:avLst/>
          </a:prstGeom>
          <a:noFill/>
          <a:ln w="9525">
            <a:noFill/>
            <a:miter lim="800000"/>
            <a:headEnd/>
            <a:tailEnd/>
          </a:ln>
        </p:spPr>
      </p:pic>
      <p:pic>
        <p:nvPicPr>
          <p:cNvPr id="5" name="Picture 2" descr="https://i0.wp.com/voidstar.blog/wp-content/uploads/2021/09/5100guy.png?resize=540%2C757&amp;ssl=1">
            <a:extLst>
              <a:ext uri="{FF2B5EF4-FFF2-40B4-BE49-F238E27FC236}">
                <a16:creationId xmlns:a16="http://schemas.microsoft.com/office/drawing/2014/main" xmlns="" id="{43869B21-0A89-3478-7D84-DE2D22B740BB}"/>
              </a:ext>
            </a:extLst>
          </p:cNvPr>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793140" y="3601128"/>
            <a:ext cx="963186" cy="1350245"/>
          </a:xfrm>
          <a:prstGeom prst="rect">
            <a:avLst/>
          </a:prstGeom>
          <a:noFill/>
        </p:spPr>
      </p:pic>
      <p:sp>
        <p:nvSpPr>
          <p:cNvPr id="7" name="Rectangle 6">
            <a:extLst>
              <a:ext uri="{FF2B5EF4-FFF2-40B4-BE49-F238E27FC236}">
                <a16:creationId xmlns="" xmlns:a16="http://schemas.microsoft.com/office/drawing/2014/main" id="{2A52220C-99DB-6E0F-9407-BB2EE4C4C5AE}"/>
              </a:ext>
            </a:extLst>
          </p:cNvPr>
          <p:cNvSpPr/>
          <p:nvPr/>
        </p:nvSpPr>
        <p:spPr>
          <a:xfrm>
            <a:off x="7086600" y="3462628"/>
            <a:ext cx="956733" cy="276999"/>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IRS… CIA…</a:t>
            </a:r>
            <a:endParaRPr lang="en-US" sz="1200" dirty="0">
              <a:latin typeface="Consolas" pitchFamily="49" charset="0"/>
            </a:endParaRPr>
          </a:p>
        </p:txBody>
      </p:sp>
    </p:spTree>
    <p:extLst>
      <p:ext uri="{BB962C8B-B14F-4D97-AF65-F5344CB8AC3E}">
        <p14:creationId xmlns="" xmlns:p14="http://schemas.microsoft.com/office/powerpoint/2010/main" val="137775290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E51A8FA2-5C24-8FEE-A6A3-A441367FBF05}"/>
              </a:ext>
            </a:extLst>
          </p:cNvPr>
          <p:cNvSpPr txBox="1">
            <a:spLocks/>
          </p:cNvSpPr>
          <p:nvPr/>
        </p:nvSpPr>
        <p:spPr>
          <a:xfrm>
            <a:off x="152400" y="933450"/>
            <a:ext cx="8839200" cy="5029200"/>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latin typeface="Consolas" pitchFamily="49" charset="0"/>
              </a:rPr>
              <a:t>Q: “Was the Norelco Carry-</a:t>
            </a:r>
            <a:r>
              <a:rPr lang="en-US" sz="1400" b="1" dirty="0" err="1">
                <a:latin typeface="Consolas" pitchFamily="49" charset="0"/>
              </a:rPr>
              <a:t>Corder</a:t>
            </a:r>
            <a:r>
              <a:rPr lang="en-US" sz="1400" b="1" dirty="0">
                <a:latin typeface="Consolas" pitchFamily="49" charset="0"/>
              </a:rPr>
              <a:t> in SCAMP functional?”</a:t>
            </a:r>
          </a:p>
          <a:p>
            <a:pPr lvl="1"/>
            <a:r>
              <a:rPr lang="en-US" dirty="0">
                <a:latin typeface="Consolas" pitchFamily="49" charset="0"/>
              </a:rPr>
              <a:t>Known as </a:t>
            </a:r>
            <a:r>
              <a:rPr lang="en-US" b="1" dirty="0">
                <a:latin typeface="Consolas" pitchFamily="49" charset="0"/>
              </a:rPr>
              <a:t>Philips</a:t>
            </a:r>
            <a:r>
              <a:rPr lang="en-US" dirty="0">
                <a:latin typeface="Consolas" pitchFamily="49" charset="0"/>
              </a:rPr>
              <a:t> EL3300 in Europe (c.1963), available under </a:t>
            </a:r>
            <a:r>
              <a:rPr lang="en-US" b="1" dirty="0">
                <a:latin typeface="Consolas" pitchFamily="49" charset="0"/>
              </a:rPr>
              <a:t>Norelco</a:t>
            </a:r>
            <a:r>
              <a:rPr lang="en-US" dirty="0">
                <a:latin typeface="Consolas" pitchFamily="49" charset="0"/>
              </a:rPr>
              <a:t> brand in the US a year later (World’s First portable cassette recorder)</a:t>
            </a:r>
          </a:p>
          <a:p>
            <a:r>
              <a:rPr lang="en-US" sz="1400" dirty="0">
                <a:latin typeface="Consolas" pitchFamily="49" charset="0"/>
              </a:rPr>
              <a:t>A:  “The Norelco carry-coder was very much an operational part of SCAMP and did store the software that was regularly update.  It was however </a:t>
            </a:r>
            <a:r>
              <a:rPr lang="en-US" sz="1400" b="1" dirty="0">
                <a:latin typeface="Consolas" pitchFamily="49" charset="0"/>
              </a:rPr>
              <a:t>very unreliable and every time we did a demo we usually loaded the software the night before and kept the system running over night for fear that the tape would not work at the wrong time</a:t>
            </a:r>
            <a:r>
              <a:rPr lang="en-US" sz="1400" dirty="0">
                <a:latin typeface="Consolas" pitchFamily="49" charset="0"/>
              </a:rPr>
              <a:t>.”</a:t>
            </a:r>
          </a:p>
          <a:p>
            <a:endParaRPr lang="en-US" sz="1400" dirty="0">
              <a:latin typeface="Consolas" pitchFamily="49" charset="0"/>
            </a:endParaRPr>
          </a:p>
        </p:txBody>
      </p:sp>
      <p:pic>
        <p:nvPicPr>
          <p:cNvPr id="6" name="Picture 4">
            <a:extLst>
              <a:ext uri="{FF2B5EF4-FFF2-40B4-BE49-F238E27FC236}">
                <a16:creationId xmlns="" xmlns:a16="http://schemas.microsoft.com/office/drawing/2014/main" id="{69B387F5-2316-213D-4709-5708E24F0333}"/>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4499318" y="2774752"/>
            <a:ext cx="2807261" cy="1752600"/>
          </a:xfrm>
          <a:prstGeom prst="rect">
            <a:avLst/>
          </a:prstGeom>
          <a:noFill/>
          <a:ln w="9525">
            <a:noFill/>
            <a:miter lim="800000"/>
            <a:headEnd/>
            <a:tailEnd/>
          </a:ln>
        </p:spPr>
      </p:pic>
      <p:pic>
        <p:nvPicPr>
          <p:cNvPr id="7" name="Picture 6">
            <a:extLst>
              <a:ext uri="{FF2B5EF4-FFF2-40B4-BE49-F238E27FC236}">
                <a16:creationId xmlns="" xmlns:a16="http://schemas.microsoft.com/office/drawing/2014/main" id="{5BCE0BA5-3713-37BF-5C16-41F577A64B4F}"/>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1369695" y="2774752"/>
            <a:ext cx="2971800" cy="1755157"/>
          </a:xfrm>
          <a:prstGeom prst="rect">
            <a:avLst/>
          </a:prstGeom>
          <a:noFill/>
          <a:ln w="9525">
            <a:noFill/>
            <a:miter lim="800000"/>
            <a:headEnd/>
            <a:tailEnd/>
          </a:ln>
        </p:spPr>
      </p:pic>
      <p:sp>
        <p:nvSpPr>
          <p:cNvPr id="11" name="Title 1">
            <a:extLst>
              <a:ext uri="{FF2B5EF4-FFF2-40B4-BE49-F238E27FC236}">
                <a16:creationId xmlns="" xmlns:a16="http://schemas.microsoft.com/office/drawing/2014/main" id="{F2CFD011-F3D6-A38D-02B3-5B39124D7E55}"/>
              </a:ext>
            </a:extLst>
          </p:cNvPr>
          <p:cNvSpPr txBox="1">
            <a:spLocks/>
          </p:cNvSpPr>
          <p:nvPr/>
        </p:nvSpPr>
        <p:spPr>
          <a:xfrm>
            <a:off x="457200" y="274638"/>
            <a:ext cx="8229600" cy="5921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Dennis Roberson Q&amp;A  3/3</a:t>
            </a:r>
          </a:p>
        </p:txBody>
      </p:sp>
    </p:spTree>
    <p:extLst>
      <p:ext uri="{BB962C8B-B14F-4D97-AF65-F5344CB8AC3E}">
        <p14:creationId xmlns="" xmlns:p14="http://schemas.microsoft.com/office/powerpoint/2010/main" val="28225694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E51A8FA2-5C24-8FEE-A6A3-A441367FBF05}"/>
              </a:ext>
            </a:extLst>
          </p:cNvPr>
          <p:cNvSpPr txBox="1">
            <a:spLocks/>
          </p:cNvSpPr>
          <p:nvPr/>
        </p:nvSpPr>
        <p:spPr>
          <a:xfrm>
            <a:off x="152400" y="933450"/>
            <a:ext cx="8839200" cy="5029200"/>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latin typeface="Consolas" pitchFamily="49" charset="0"/>
              </a:rPr>
              <a:t>Q: “Was the Norelco Carry-</a:t>
            </a:r>
            <a:r>
              <a:rPr lang="en-US" sz="1400" b="1" dirty="0" err="1">
                <a:latin typeface="Consolas" pitchFamily="49" charset="0"/>
              </a:rPr>
              <a:t>Corder</a:t>
            </a:r>
            <a:r>
              <a:rPr lang="en-US" sz="1400" b="1" dirty="0">
                <a:latin typeface="Consolas" pitchFamily="49" charset="0"/>
              </a:rPr>
              <a:t> in SCAMP functional?” </a:t>
            </a:r>
            <a:r>
              <a:rPr lang="en-US" sz="1400" dirty="0">
                <a:latin typeface="Consolas" pitchFamily="49" charset="0"/>
              </a:rPr>
              <a:t>(cont.)</a:t>
            </a:r>
          </a:p>
          <a:p>
            <a:pPr lvl="1"/>
            <a:r>
              <a:rPr lang="en-US" dirty="0">
                <a:latin typeface="Consolas" pitchFamily="49" charset="0"/>
              </a:rPr>
              <a:t>Known as </a:t>
            </a:r>
            <a:r>
              <a:rPr lang="en-US" b="1" dirty="0">
                <a:latin typeface="Consolas" pitchFamily="49" charset="0"/>
              </a:rPr>
              <a:t>Philips</a:t>
            </a:r>
            <a:r>
              <a:rPr lang="en-US" dirty="0">
                <a:latin typeface="Consolas" pitchFamily="49" charset="0"/>
              </a:rPr>
              <a:t> EL3300 in Europe (c.1963), available under </a:t>
            </a:r>
            <a:r>
              <a:rPr lang="en-US" b="1" dirty="0">
                <a:latin typeface="Consolas" pitchFamily="49" charset="0"/>
              </a:rPr>
              <a:t>Norelco</a:t>
            </a:r>
            <a:r>
              <a:rPr lang="en-US" dirty="0">
                <a:latin typeface="Consolas" pitchFamily="49" charset="0"/>
              </a:rPr>
              <a:t> brand in the US a year later (World’s First portable cassette recorder)</a:t>
            </a:r>
          </a:p>
          <a:p>
            <a:pPr lvl="0">
              <a:defRPr/>
            </a:pPr>
            <a:r>
              <a:rPr lang="en-US" sz="1400" dirty="0">
                <a:latin typeface="Consolas" pitchFamily="49" charset="0"/>
              </a:rPr>
              <a:t>“The </a:t>
            </a:r>
            <a:r>
              <a:rPr lang="en-US" sz="1400" b="1" dirty="0">
                <a:latin typeface="Consolas" pitchFamily="49" charset="0"/>
              </a:rPr>
              <a:t>3M Tape cassette </a:t>
            </a:r>
            <a:r>
              <a:rPr lang="en-US" sz="1400" dirty="0">
                <a:latin typeface="Consolas" pitchFamily="49" charset="0"/>
              </a:rPr>
              <a:t>(DC300) was everything the Norelco was not, i.e., it was very reliable, was much faster and had much higher capacity, yet it was still small enough to fit in a transportable box.”</a:t>
            </a:r>
          </a:p>
          <a:p>
            <a:pPr lvl="0">
              <a:defRPr/>
            </a:pPr>
            <a:r>
              <a:rPr lang="en-US" sz="1400" dirty="0">
                <a:latin typeface="Consolas" pitchFamily="49" charset="0"/>
              </a:rPr>
              <a:t>“</a:t>
            </a:r>
            <a:r>
              <a:rPr lang="en-US" sz="1400" b="1" dirty="0">
                <a:latin typeface="Consolas" pitchFamily="49" charset="0"/>
              </a:rPr>
              <a:t>There was a strong push in Rochester, MN where the 5100 was developed to switch to a floppy disk as the storage media.  </a:t>
            </a:r>
            <a:r>
              <a:rPr lang="en-US" sz="1400" dirty="0">
                <a:latin typeface="Consolas" pitchFamily="49" charset="0"/>
              </a:rPr>
              <a:t>Unfortunately, floppy disks had an 8” format at the time and would have eliminated the notion of portability we were trying to get to with the 5100.”</a:t>
            </a:r>
          </a:p>
          <a:p>
            <a:pPr lvl="0">
              <a:defRPr/>
            </a:pPr>
            <a:endParaRPr lang="en-US" sz="1400" dirty="0">
              <a:latin typeface="Consolas" pitchFamily="49" charset="0"/>
            </a:endParaRPr>
          </a:p>
        </p:txBody>
      </p:sp>
      <p:sp>
        <p:nvSpPr>
          <p:cNvPr id="11" name="Title 1">
            <a:extLst>
              <a:ext uri="{FF2B5EF4-FFF2-40B4-BE49-F238E27FC236}">
                <a16:creationId xmlns="" xmlns:a16="http://schemas.microsoft.com/office/drawing/2014/main" id="{F2CFD011-F3D6-A38D-02B3-5B39124D7E55}"/>
              </a:ext>
            </a:extLst>
          </p:cNvPr>
          <p:cNvSpPr txBox="1">
            <a:spLocks/>
          </p:cNvSpPr>
          <p:nvPr/>
        </p:nvSpPr>
        <p:spPr>
          <a:xfrm>
            <a:off x="457200" y="274638"/>
            <a:ext cx="8229600" cy="592137"/>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Dennis Roberson Q&amp;A  3/3</a:t>
            </a:r>
          </a:p>
        </p:txBody>
      </p:sp>
      <p:pic>
        <p:nvPicPr>
          <p:cNvPr id="3" name="Picture 4">
            <a:extLst>
              <a:ext uri="{FF2B5EF4-FFF2-40B4-BE49-F238E27FC236}">
                <a16:creationId xmlns="" xmlns:a16="http://schemas.microsoft.com/office/drawing/2014/main" id="{312AAC50-0ABE-81C6-FD35-3D6E5AF141F6}"/>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5153026" y="3280073"/>
            <a:ext cx="2592386" cy="1552816"/>
          </a:xfrm>
          <a:prstGeom prst="rect">
            <a:avLst/>
          </a:prstGeom>
          <a:noFill/>
          <a:ln w="9525">
            <a:noFill/>
            <a:miter lim="800000"/>
            <a:headEnd/>
            <a:tailEnd/>
          </a:ln>
        </p:spPr>
      </p:pic>
    </p:spTree>
    <p:extLst>
      <p:ext uri="{BB962C8B-B14F-4D97-AF65-F5344CB8AC3E}">
        <p14:creationId xmlns="" xmlns:p14="http://schemas.microsoft.com/office/powerpoint/2010/main" val="132488614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8845CE6E-8708-9B2D-A050-C27E9D57B693}"/>
              </a:ext>
            </a:extLst>
          </p:cNvPr>
          <p:cNvSpPr txBox="1">
            <a:spLocks/>
          </p:cNvSpPr>
          <p:nvPr/>
        </p:nvSpPr>
        <p:spPr>
          <a:xfrm>
            <a:off x="457200" y="360363"/>
            <a:ext cx="8229600" cy="468312"/>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Hal Prewitt Q&amp;A (CORE)</a:t>
            </a:r>
          </a:p>
        </p:txBody>
      </p:sp>
      <p:sp>
        <p:nvSpPr>
          <p:cNvPr id="8" name="Content Placeholder 2">
            <a:extLst>
              <a:ext uri="{FF2B5EF4-FFF2-40B4-BE49-F238E27FC236}">
                <a16:creationId xmlns="" xmlns:a16="http://schemas.microsoft.com/office/drawing/2014/main" id="{FC0ECEAB-1EE5-0E72-D5C7-49282553DB13}"/>
              </a:ext>
            </a:extLst>
          </p:cNvPr>
          <p:cNvSpPr txBox="1">
            <a:spLocks/>
          </p:cNvSpPr>
          <p:nvPr/>
        </p:nvSpPr>
        <p:spPr>
          <a:xfrm>
            <a:off x="342900" y="1160464"/>
            <a:ext cx="8610600" cy="27733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400" b="1" dirty="0">
                <a:latin typeface="Consolas" pitchFamily="49" charset="0"/>
              </a:rPr>
              <a:t>Q: Do you know of any </a:t>
            </a:r>
            <a:r>
              <a:rPr lang="en-US" sz="2400" b="1" dirty="0" err="1">
                <a:latin typeface="Consolas" pitchFamily="49" charset="0"/>
              </a:rPr>
              <a:t>CoreNET</a:t>
            </a:r>
            <a:r>
              <a:rPr lang="en-US" sz="2400" b="1" dirty="0">
                <a:latin typeface="Consolas" pitchFamily="49" charset="0"/>
              </a:rPr>
              <a:t> hardware that is still available?</a:t>
            </a:r>
          </a:p>
          <a:p>
            <a:pPr fontAlgn="auto">
              <a:spcAft>
                <a:spcPts val="0"/>
              </a:spcAft>
            </a:pPr>
            <a:endParaRPr lang="en-US" sz="2400" dirty="0">
              <a:latin typeface="Consolas" pitchFamily="49" charset="0"/>
            </a:endParaRPr>
          </a:p>
          <a:p>
            <a:pPr fontAlgn="auto">
              <a:spcAft>
                <a:spcPts val="0"/>
              </a:spcAft>
            </a:pPr>
            <a:r>
              <a:rPr lang="en-US" sz="2400" dirty="0">
                <a:latin typeface="Consolas" pitchFamily="49" charset="0"/>
              </a:rPr>
              <a:t>A: “…there are copies of PC-51 but </a:t>
            </a:r>
            <a:r>
              <a:rPr lang="en-US" sz="2400" b="1" dirty="0">
                <a:latin typeface="Consolas" pitchFamily="49" charset="0"/>
              </a:rPr>
              <a:t>no CoreNet LAN or hardware remains available</a:t>
            </a:r>
            <a:r>
              <a:rPr lang="en-US" sz="2400" dirty="0">
                <a:latin typeface="Consolas" pitchFamily="49" charset="0"/>
              </a:rPr>
              <a:t>. The hardware was for 5110, 5120 and the original IBM PCs.”</a:t>
            </a:r>
          </a:p>
          <a:p>
            <a:pPr fontAlgn="auto">
              <a:spcAft>
                <a:spcPts val="0"/>
              </a:spcAft>
            </a:pPr>
            <a:endParaRPr lang="en-US" sz="2400" dirty="0">
              <a:latin typeface="Consolas" pitchFamily="49" charset="0"/>
            </a:endParaRPr>
          </a:p>
          <a:p>
            <a:pPr fontAlgn="auto">
              <a:spcAft>
                <a:spcPts val="0"/>
              </a:spcAft>
            </a:pPr>
            <a:endParaRPr lang="en-US" sz="2400" dirty="0">
              <a:latin typeface="Consolas" pitchFamily="49" charset="0"/>
            </a:endParaRPr>
          </a:p>
        </p:txBody>
      </p:sp>
      <p:sp>
        <p:nvSpPr>
          <p:cNvPr id="9" name="TextBox 8">
            <a:extLst>
              <a:ext uri="{FF2B5EF4-FFF2-40B4-BE49-F238E27FC236}">
                <a16:creationId xmlns="" xmlns:a16="http://schemas.microsoft.com/office/drawing/2014/main" id="{7BEDB9C0-CFAD-5F86-354C-44699B41B78A}"/>
              </a:ext>
            </a:extLst>
          </p:cNvPr>
          <p:cNvSpPr txBox="1"/>
          <p:nvPr/>
        </p:nvSpPr>
        <p:spPr>
          <a:xfrm>
            <a:off x="1013461" y="3952876"/>
            <a:ext cx="7940040" cy="400110"/>
          </a:xfrm>
          <a:prstGeom prst="rect">
            <a:avLst/>
          </a:prstGeom>
          <a:noFill/>
        </p:spPr>
        <p:txBody>
          <a:bodyPr wrap="square" rtlCol="0">
            <a:spAutoFit/>
          </a:bodyPr>
          <a:lstStyle/>
          <a:p>
            <a:pPr algn="r" defTabSz="914400" fontAlgn="auto">
              <a:spcBef>
                <a:spcPts val="0"/>
              </a:spcBef>
              <a:spcAft>
                <a:spcPts val="0"/>
              </a:spcAft>
            </a:pPr>
            <a:r>
              <a:rPr lang="en-US" sz="2000" b="1" dirty="0">
                <a:solidFill>
                  <a:prstClr val="black"/>
                </a:solidFill>
                <a:latin typeface="Consolas" panose="020B0609020204030204" pitchFamily="49" charset="0"/>
                <a:ea typeface="+mn-ea"/>
                <a:cs typeface="+mn-cs"/>
              </a:rPr>
              <a:t>NOTE: CORE was sold to </a:t>
            </a:r>
            <a:r>
              <a:rPr lang="en-US" sz="2000" b="1" dirty="0" smtClean="0">
                <a:solidFill>
                  <a:prstClr val="black"/>
                </a:solidFill>
                <a:latin typeface="Consolas" panose="020B0609020204030204" pitchFamily="49" charset="0"/>
                <a:ea typeface="+mn-ea"/>
                <a:cs typeface="+mn-cs"/>
              </a:rPr>
              <a:t>SONY (Aiwa) </a:t>
            </a:r>
            <a:r>
              <a:rPr lang="en-US" sz="2000" b="1" dirty="0">
                <a:solidFill>
                  <a:prstClr val="black"/>
                </a:solidFill>
                <a:latin typeface="Consolas" panose="020B0609020204030204" pitchFamily="49" charset="0"/>
                <a:ea typeface="+mn-ea"/>
                <a:cs typeface="+mn-cs"/>
              </a:rPr>
              <a:t>in </a:t>
            </a:r>
            <a:r>
              <a:rPr lang="en-US" sz="2000" b="1" dirty="0" smtClean="0">
                <a:solidFill>
                  <a:prstClr val="black"/>
                </a:solidFill>
                <a:latin typeface="Consolas" panose="020B0609020204030204" pitchFamily="49" charset="0"/>
                <a:ea typeface="+mn-ea"/>
                <a:cs typeface="+mn-cs"/>
              </a:rPr>
              <a:t>c. 1993</a:t>
            </a:r>
            <a:r>
              <a:rPr lang="en-US" sz="2000" b="1" dirty="0">
                <a:solidFill>
                  <a:prstClr val="black"/>
                </a:solidFill>
                <a:latin typeface="Consolas" panose="020B0609020204030204" pitchFamily="49" charset="0"/>
                <a:ea typeface="+mn-ea"/>
                <a:cs typeface="+mn-cs"/>
              </a:rPr>
              <a:t>.</a:t>
            </a:r>
          </a:p>
        </p:txBody>
      </p:sp>
      <p:sp>
        <p:nvSpPr>
          <p:cNvPr id="5" name="Rectangle 4">
            <a:extLst>
              <a:ext uri="{FF2B5EF4-FFF2-40B4-BE49-F238E27FC236}">
                <a16:creationId xmlns="" xmlns:a16="http://schemas.microsoft.com/office/drawing/2014/main" id="{2A52220C-99DB-6E0F-9407-BB2EE4C4C5AE}"/>
              </a:ext>
            </a:extLst>
          </p:cNvPr>
          <p:cNvSpPr/>
          <p:nvPr/>
        </p:nvSpPr>
        <p:spPr>
          <a:xfrm>
            <a:off x="4243915" y="4352986"/>
            <a:ext cx="3045885" cy="461665"/>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The amount I came across was that it was sold for ~$5 million.</a:t>
            </a:r>
            <a:endParaRPr lang="en-US" sz="1200" dirty="0">
              <a:latin typeface="Consolas" pitchFamily="49" charset="0"/>
            </a:endParaRPr>
          </a:p>
        </p:txBody>
      </p:sp>
    </p:spTree>
    <p:extLst>
      <p:ext uri="{BB962C8B-B14F-4D97-AF65-F5344CB8AC3E}">
        <p14:creationId xmlns="" xmlns:p14="http://schemas.microsoft.com/office/powerpoint/2010/main" val="69626623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8845CE6E-8708-9B2D-A050-C27E9D57B693}"/>
              </a:ext>
            </a:extLst>
          </p:cNvPr>
          <p:cNvSpPr txBox="1">
            <a:spLocks/>
          </p:cNvSpPr>
          <p:nvPr/>
        </p:nvSpPr>
        <p:spPr>
          <a:xfrm>
            <a:off x="457200" y="360363"/>
            <a:ext cx="8229600" cy="468312"/>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Hal Prewitt Q&amp;A (CORE)</a:t>
            </a:r>
          </a:p>
        </p:txBody>
      </p:sp>
      <p:sp>
        <p:nvSpPr>
          <p:cNvPr id="8" name="Content Placeholder 2">
            <a:extLst>
              <a:ext uri="{FF2B5EF4-FFF2-40B4-BE49-F238E27FC236}">
                <a16:creationId xmlns="" xmlns:a16="http://schemas.microsoft.com/office/drawing/2014/main" id="{FC0ECEAB-1EE5-0E72-D5C7-49282553DB13}"/>
              </a:ext>
            </a:extLst>
          </p:cNvPr>
          <p:cNvSpPr txBox="1">
            <a:spLocks/>
          </p:cNvSpPr>
          <p:nvPr/>
        </p:nvSpPr>
        <p:spPr>
          <a:xfrm>
            <a:off x="704850" y="1139828"/>
            <a:ext cx="7981950" cy="27733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Consolas" pitchFamily="49" charset="0"/>
              </a:rPr>
              <a:t>A: “</a:t>
            </a:r>
            <a:r>
              <a:rPr lang="en-US" sz="1400" dirty="0" err="1">
                <a:latin typeface="Consolas" pitchFamily="49" charset="0"/>
              </a:rPr>
              <a:t>CoreNET</a:t>
            </a:r>
            <a:r>
              <a:rPr lang="en-US" sz="1400" dirty="0">
                <a:latin typeface="Consolas" pitchFamily="49" charset="0"/>
              </a:rPr>
              <a:t> was our storage &amp; network for the 5110/5120 systems. We wrote </a:t>
            </a:r>
            <a:r>
              <a:rPr lang="en-US" sz="1400" b="1" dirty="0">
                <a:latin typeface="Consolas" pitchFamily="49" charset="0"/>
              </a:rPr>
              <a:t>PALM assembler</a:t>
            </a:r>
            <a:r>
              <a:rPr lang="en-US" sz="1400" dirty="0">
                <a:latin typeface="Consolas" pitchFamily="49" charset="0"/>
              </a:rPr>
              <a:t>, linker and IO drivers.  We engineered an interface card that connected to the 5110/20 cabling design. Build cables and assorted storage systems. </a:t>
            </a:r>
            <a:r>
              <a:rPr lang="en-US" sz="1400" b="1" dirty="0">
                <a:latin typeface="Consolas" pitchFamily="49" charset="0"/>
              </a:rPr>
              <a:t>Did not use Async, Comm or parallel card features.”</a:t>
            </a:r>
          </a:p>
          <a:p>
            <a:endParaRPr lang="en-US" sz="1400" b="1" dirty="0">
              <a:latin typeface="Consolas" pitchFamily="49" charset="0"/>
            </a:endParaRPr>
          </a:p>
          <a:p>
            <a:r>
              <a:rPr lang="en-US" sz="1400" dirty="0">
                <a:latin typeface="Consolas" pitchFamily="49" charset="0"/>
              </a:rPr>
              <a:t>A: </a:t>
            </a:r>
            <a:r>
              <a:rPr lang="en-US" sz="1400" b="1" dirty="0">
                <a:latin typeface="Consolas" pitchFamily="49" charset="0"/>
              </a:rPr>
              <a:t>“</a:t>
            </a:r>
            <a:r>
              <a:rPr lang="en-US" sz="1400" dirty="0">
                <a:latin typeface="Consolas" pitchFamily="49" charset="0"/>
              </a:rPr>
              <a:t>The HDD interface inside our drive boxes used SASI (predecessor to SCSI). On the 5110/20 we loaded a driver from the floppy which provided access to the CoreNet and our HD drives. The 5110/20 could directly access its storage devices (tape &amp; floppies) and our HD systems just by using new references for our storage devices.”</a:t>
            </a:r>
          </a:p>
          <a:p>
            <a:pPr lvl="1"/>
            <a:r>
              <a:rPr lang="en-US" sz="1400" dirty="0">
                <a:latin typeface="Consolas" pitchFamily="49" charset="0"/>
              </a:rPr>
              <a:t>e.g. D08 instead of </a:t>
            </a:r>
            <a:r>
              <a:rPr lang="en-US" sz="1400" b="1" dirty="0">
                <a:latin typeface="Consolas" pitchFamily="49" charset="0"/>
              </a:rPr>
              <a:t>D80</a:t>
            </a:r>
          </a:p>
        </p:txBody>
      </p:sp>
    </p:spTree>
    <p:extLst>
      <p:ext uri="{BB962C8B-B14F-4D97-AF65-F5344CB8AC3E}">
        <p14:creationId xmlns="" xmlns:p14="http://schemas.microsoft.com/office/powerpoint/2010/main" val="3482319385"/>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 xmlns:a16="http://schemas.microsoft.com/office/drawing/2014/main" id="{FC98DFD8-BCE1-5D53-558B-A1DFBFA509B3}"/>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1614793" y="208177"/>
            <a:ext cx="6334125" cy="1916987"/>
          </a:xfrm>
          <a:prstGeom prst="rect">
            <a:avLst/>
          </a:prstGeom>
          <a:noFill/>
          <a:ln w="9525">
            <a:noFill/>
            <a:miter lim="800000"/>
            <a:headEnd/>
            <a:tailEnd/>
          </a:ln>
        </p:spPr>
      </p:pic>
      <p:pic>
        <p:nvPicPr>
          <p:cNvPr id="3" name="Picture 2">
            <a:extLst>
              <a:ext uri="{FF2B5EF4-FFF2-40B4-BE49-F238E27FC236}">
                <a16:creationId xmlns="" xmlns:a16="http://schemas.microsoft.com/office/drawing/2014/main" id="{B9EA6004-5A5F-91C1-337A-E140DC8192CC}"/>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2349775" y="2001032"/>
            <a:ext cx="4927092" cy="1269183"/>
          </a:xfrm>
          <a:prstGeom prst="rect">
            <a:avLst/>
          </a:prstGeom>
          <a:noFill/>
          <a:ln w="9525">
            <a:solidFill>
              <a:schemeClr val="tx2"/>
            </a:solidFill>
            <a:miter lim="800000"/>
            <a:headEnd/>
            <a:tailEnd/>
          </a:ln>
        </p:spPr>
      </p:pic>
      <p:pic>
        <p:nvPicPr>
          <p:cNvPr id="4" name="Picture 4">
            <a:extLst>
              <a:ext uri="{FF2B5EF4-FFF2-40B4-BE49-F238E27FC236}">
                <a16:creationId xmlns="" xmlns:a16="http://schemas.microsoft.com/office/drawing/2014/main" id="{9D8D0C4F-C76B-9BDD-C6C5-AEAE222B4B10}"/>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1655275" y="3319529"/>
            <a:ext cx="6334125" cy="1310274"/>
          </a:xfrm>
          <a:prstGeom prst="rect">
            <a:avLst/>
          </a:prstGeom>
          <a:noFill/>
          <a:ln w="9525">
            <a:solidFill>
              <a:schemeClr val="tx2"/>
            </a:solidFill>
            <a:miter lim="800000"/>
            <a:headEnd/>
            <a:tailEnd/>
          </a:ln>
        </p:spPr>
      </p:pic>
      <p:sp>
        <p:nvSpPr>
          <p:cNvPr id="5" name="TextBox 4">
            <a:extLst>
              <a:ext uri="{FF2B5EF4-FFF2-40B4-BE49-F238E27FC236}">
                <a16:creationId xmlns="" xmlns:a16="http://schemas.microsoft.com/office/drawing/2014/main" id="{B6F9BDBA-5092-EE5D-57AD-3115761002B1}"/>
              </a:ext>
            </a:extLst>
          </p:cNvPr>
          <p:cNvSpPr txBox="1"/>
          <p:nvPr/>
        </p:nvSpPr>
        <p:spPr>
          <a:xfrm>
            <a:off x="834733" y="2900883"/>
            <a:ext cx="1324402" cy="369332"/>
          </a:xfrm>
          <a:prstGeom prst="rect">
            <a:avLst/>
          </a:prstGeom>
          <a:noFill/>
        </p:spPr>
        <p:txBody>
          <a:bodyPr wrap="none" rtlCol="0">
            <a:spAutoFit/>
          </a:bodyPr>
          <a:lstStyle/>
          <a:p>
            <a:r>
              <a:rPr lang="en-US" b="1" dirty="0">
                <a:latin typeface="Consolas" pitchFamily="49" charset="0"/>
              </a:rPr>
              <a:t>(c. </a:t>
            </a:r>
            <a:r>
              <a:rPr lang="en-US" b="1" dirty="0" smtClean="0">
                <a:latin typeface="Consolas" pitchFamily="49" charset="0"/>
              </a:rPr>
              <a:t>1982)</a:t>
            </a:r>
            <a:endParaRPr lang="en-US" b="1" dirty="0">
              <a:latin typeface="Consolas" pitchFamily="49" charset="0"/>
            </a:endParaRPr>
          </a:p>
        </p:txBody>
      </p:sp>
      <p:sp>
        <p:nvSpPr>
          <p:cNvPr id="6" name="Right Arrow 8">
            <a:extLst>
              <a:ext uri="{FF2B5EF4-FFF2-40B4-BE49-F238E27FC236}">
                <a16:creationId xmlns="" xmlns:a16="http://schemas.microsoft.com/office/drawing/2014/main" id="{DC9E703E-B47E-9D27-F13A-085E3137EB49}"/>
              </a:ext>
            </a:extLst>
          </p:cNvPr>
          <p:cNvSpPr/>
          <p:nvPr/>
        </p:nvSpPr>
        <p:spPr>
          <a:xfrm rot="8834309">
            <a:off x="6791303" y="2100138"/>
            <a:ext cx="1080012" cy="384624"/>
          </a:xfrm>
          <a:prstGeom prst="rightArrow">
            <a:avLst>
              <a:gd name="adj1" fmla="val 50000"/>
              <a:gd name="adj2" fmla="val 696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 xmlns:a16="http://schemas.microsoft.com/office/drawing/2014/main" id="{E4A8DC4C-6C11-6174-4CB3-AE6AC3C96974}"/>
              </a:ext>
            </a:extLst>
          </p:cNvPr>
          <p:cNvCxnSpPr/>
          <p:nvPr/>
        </p:nvCxnSpPr>
        <p:spPr>
          <a:xfrm>
            <a:off x="5155810" y="4343400"/>
            <a:ext cx="2743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5C5B175B-C037-183B-D0D1-818C72E8B699}"/>
              </a:ext>
            </a:extLst>
          </p:cNvPr>
          <p:cNvCxnSpPr>
            <a:cxnSpLocks/>
          </p:cNvCxnSpPr>
          <p:nvPr/>
        </p:nvCxnSpPr>
        <p:spPr>
          <a:xfrm>
            <a:off x="6038613" y="2298357"/>
            <a:ext cx="1146432" cy="669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0865517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 xmlns:a16="http://schemas.microsoft.com/office/drawing/2014/main" id="{4F468365-2D49-6B57-982D-3F926038BF83}"/>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287101" y="131102"/>
            <a:ext cx="5386140" cy="4955248"/>
          </a:xfrm>
          <a:prstGeom prst="rect">
            <a:avLst/>
          </a:prstGeom>
          <a:noFill/>
          <a:ln w="9525">
            <a:noFill/>
            <a:miter lim="800000"/>
            <a:headEnd/>
            <a:tailEnd/>
          </a:ln>
        </p:spPr>
      </p:pic>
      <p:sp>
        <p:nvSpPr>
          <p:cNvPr id="8" name="TextBox 7">
            <a:extLst>
              <a:ext uri="{FF2B5EF4-FFF2-40B4-BE49-F238E27FC236}">
                <a16:creationId xmlns="" xmlns:a16="http://schemas.microsoft.com/office/drawing/2014/main" id="{3982A67E-8BAF-DA9C-B6F6-B8D1CB765EDA}"/>
              </a:ext>
            </a:extLst>
          </p:cNvPr>
          <p:cNvSpPr txBox="1"/>
          <p:nvPr/>
        </p:nvSpPr>
        <p:spPr>
          <a:xfrm>
            <a:off x="1394559" y="5421868"/>
            <a:ext cx="1324402" cy="369332"/>
          </a:xfrm>
          <a:prstGeom prst="rect">
            <a:avLst/>
          </a:prstGeom>
          <a:noFill/>
        </p:spPr>
        <p:txBody>
          <a:bodyPr wrap="none" rtlCol="0">
            <a:spAutoFit/>
          </a:bodyPr>
          <a:lstStyle/>
          <a:p>
            <a:r>
              <a:rPr lang="en-US" b="1" dirty="0">
                <a:latin typeface="Consolas" pitchFamily="49" charset="0"/>
              </a:rPr>
              <a:t>(c. 1984)</a:t>
            </a:r>
          </a:p>
        </p:txBody>
      </p:sp>
      <p:cxnSp>
        <p:nvCxnSpPr>
          <p:cNvPr id="12" name="Straight Connector 11">
            <a:extLst>
              <a:ext uri="{FF2B5EF4-FFF2-40B4-BE49-F238E27FC236}">
                <a16:creationId xmlns="" xmlns:a16="http://schemas.microsoft.com/office/drawing/2014/main" id="{EB263804-2E03-6FD1-E61B-3AC9D89D5845}"/>
              </a:ext>
            </a:extLst>
          </p:cNvPr>
          <p:cNvCxnSpPr/>
          <p:nvPr/>
        </p:nvCxnSpPr>
        <p:spPr>
          <a:xfrm flipH="1">
            <a:off x="7014309" y="3457575"/>
            <a:ext cx="381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F0182D6E-BB37-23BC-2C0C-B75FA43BEDDA}"/>
              </a:ext>
            </a:extLst>
          </p:cNvPr>
          <p:cNvSpPr txBox="1"/>
          <p:nvPr/>
        </p:nvSpPr>
        <p:spPr>
          <a:xfrm>
            <a:off x="953630" y="247650"/>
            <a:ext cx="1034257" cy="461665"/>
          </a:xfrm>
          <a:prstGeom prst="rect">
            <a:avLst/>
          </a:prstGeom>
          <a:noFill/>
        </p:spPr>
        <p:txBody>
          <a:bodyPr wrap="none" rtlCol="0">
            <a:spAutoFit/>
          </a:bodyPr>
          <a:lstStyle/>
          <a:p>
            <a:r>
              <a:rPr lang="en-US" sz="2400" b="1" u="sng" dirty="0">
                <a:latin typeface="Consolas" panose="020B0609020204030204" pitchFamily="49" charset="0"/>
              </a:rPr>
              <a:t>PC-51</a:t>
            </a:r>
          </a:p>
        </p:txBody>
      </p:sp>
    </p:spTree>
    <p:extLst>
      <p:ext uri="{BB962C8B-B14F-4D97-AF65-F5344CB8AC3E}">
        <p14:creationId xmlns="" xmlns:p14="http://schemas.microsoft.com/office/powerpoint/2010/main" val="734884261"/>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7D5E434-7C2E-00CE-E057-292E045F4F8A}"/>
              </a:ext>
            </a:extLst>
          </p:cNvPr>
          <p:cNvSpPr>
            <a:spLocks noGrp="1"/>
          </p:cNvSpPr>
          <p:nvPr>
            <p:ph type="title"/>
          </p:nvPr>
        </p:nvSpPr>
        <p:spPr>
          <a:xfrm>
            <a:off x="457200" y="274638"/>
            <a:ext cx="8229600" cy="715962"/>
          </a:xfrm>
        </p:spPr>
        <p:txBody>
          <a:bodyPr>
            <a:normAutofit/>
          </a:bodyPr>
          <a:lstStyle/>
          <a:p>
            <a:r>
              <a:rPr lang="en-US" sz="3400" b="1" dirty="0">
                <a:latin typeface="Consolas" pitchFamily="49" charset="0"/>
              </a:rPr>
              <a:t>Interesting BASIC Features: FORM</a:t>
            </a:r>
          </a:p>
        </p:txBody>
      </p:sp>
      <p:pic>
        <p:nvPicPr>
          <p:cNvPr id="6" name="Picture 5">
            <a:extLst>
              <a:ext uri="{FF2B5EF4-FFF2-40B4-BE49-F238E27FC236}">
                <a16:creationId xmlns="" xmlns:a16="http://schemas.microsoft.com/office/drawing/2014/main" id="{407895D6-7947-BD92-B54D-BAD73D6D696F}"/>
              </a:ext>
            </a:extLst>
          </p:cNvPr>
          <p:cNvPicPr>
            <a:picLocks noChangeAspect="1"/>
          </p:cNvPicPr>
          <p:nvPr/>
        </p:nvPicPr>
        <p:blipFill>
          <a:blip r:embed="rId2"/>
          <a:stretch>
            <a:fillRect/>
          </a:stretch>
        </p:blipFill>
        <p:spPr>
          <a:xfrm>
            <a:off x="152401" y="1104900"/>
            <a:ext cx="4832972" cy="2985915"/>
          </a:xfrm>
          <a:prstGeom prst="rect">
            <a:avLst/>
          </a:prstGeom>
          <a:ln>
            <a:solidFill>
              <a:schemeClr val="tx1"/>
            </a:solidFill>
          </a:ln>
        </p:spPr>
      </p:pic>
      <p:pic>
        <p:nvPicPr>
          <p:cNvPr id="7" name="Picture 6">
            <a:extLst>
              <a:ext uri="{FF2B5EF4-FFF2-40B4-BE49-F238E27FC236}">
                <a16:creationId xmlns="" xmlns:a16="http://schemas.microsoft.com/office/drawing/2014/main" id="{54E83EEF-6F0A-65EB-0740-DD177E01A0C9}"/>
              </a:ext>
            </a:extLst>
          </p:cNvPr>
          <p:cNvPicPr>
            <a:picLocks noChangeAspect="1"/>
          </p:cNvPicPr>
          <p:nvPr/>
        </p:nvPicPr>
        <p:blipFill>
          <a:blip r:embed="rId3"/>
          <a:stretch>
            <a:fillRect/>
          </a:stretch>
        </p:blipFill>
        <p:spPr>
          <a:xfrm>
            <a:off x="5036173" y="1092199"/>
            <a:ext cx="3980954" cy="2186015"/>
          </a:xfrm>
          <a:prstGeom prst="rect">
            <a:avLst/>
          </a:prstGeom>
        </p:spPr>
      </p:pic>
      <p:cxnSp>
        <p:nvCxnSpPr>
          <p:cNvPr id="8" name="Straight Connector 7">
            <a:extLst>
              <a:ext uri="{FF2B5EF4-FFF2-40B4-BE49-F238E27FC236}">
                <a16:creationId xmlns="" xmlns:a16="http://schemas.microsoft.com/office/drawing/2014/main" id="{2FE6BE19-57C2-EE0A-D07C-53218AC06BB5}"/>
              </a:ext>
            </a:extLst>
          </p:cNvPr>
          <p:cNvCxnSpPr/>
          <p:nvPr/>
        </p:nvCxnSpPr>
        <p:spPr>
          <a:xfrm>
            <a:off x="1851025" y="2552700"/>
            <a:ext cx="228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55F91012-1C98-7D2A-4503-06C9329630D3}"/>
              </a:ext>
            </a:extLst>
          </p:cNvPr>
          <p:cNvCxnSpPr/>
          <p:nvPr/>
        </p:nvCxnSpPr>
        <p:spPr>
          <a:xfrm>
            <a:off x="1946273" y="3148011"/>
            <a:ext cx="228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CAFECCC0-DBF7-DC9B-4FFA-47071D8AB948}"/>
              </a:ext>
            </a:extLst>
          </p:cNvPr>
          <p:cNvCxnSpPr/>
          <p:nvPr/>
        </p:nvCxnSpPr>
        <p:spPr>
          <a:xfrm>
            <a:off x="1951035" y="3752852"/>
            <a:ext cx="228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F926A3DC-6A75-09BE-D1F4-2D55D5E3DFF1}"/>
              </a:ext>
            </a:extLst>
          </p:cNvPr>
          <p:cNvCxnSpPr/>
          <p:nvPr/>
        </p:nvCxnSpPr>
        <p:spPr>
          <a:xfrm>
            <a:off x="3838575" y="2238375"/>
            <a:ext cx="228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61AC5C9-63F6-262E-123F-6CC1FB7F1139}"/>
              </a:ext>
            </a:extLst>
          </p:cNvPr>
          <p:cNvCxnSpPr>
            <a:cxnSpLocks/>
          </p:cNvCxnSpPr>
          <p:nvPr/>
        </p:nvCxnSpPr>
        <p:spPr>
          <a:xfrm>
            <a:off x="3943350" y="2241550"/>
            <a:ext cx="1924050" cy="1216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 xmlns:a16="http://schemas.microsoft.com/office/drawing/2014/main" id="{3C9773D0-2A44-3CFC-D3C5-037AE3029C80}"/>
              </a:ext>
            </a:extLst>
          </p:cNvPr>
          <p:cNvPicPr>
            <a:picLocks noChangeAspect="1"/>
          </p:cNvPicPr>
          <p:nvPr/>
        </p:nvPicPr>
        <p:blipFill>
          <a:blip r:embed="rId4"/>
          <a:stretch>
            <a:fillRect/>
          </a:stretch>
        </p:blipFill>
        <p:spPr>
          <a:xfrm>
            <a:off x="4876801" y="3353701"/>
            <a:ext cx="3229101" cy="1669149"/>
          </a:xfrm>
          <a:prstGeom prst="rect">
            <a:avLst/>
          </a:prstGeom>
        </p:spPr>
      </p:pic>
      <p:sp>
        <p:nvSpPr>
          <p:cNvPr id="13" name="Rectangle 12">
            <a:extLst>
              <a:ext uri="{FF2B5EF4-FFF2-40B4-BE49-F238E27FC236}">
                <a16:creationId xmlns="" xmlns:a16="http://schemas.microsoft.com/office/drawing/2014/main" id="{2A52220C-99DB-6E0F-9407-BB2EE4C4C5AE}"/>
              </a:ext>
            </a:extLst>
          </p:cNvPr>
          <p:cNvSpPr/>
          <p:nvPr/>
        </p:nvSpPr>
        <p:spPr>
          <a:xfrm>
            <a:off x="1092201" y="4233333"/>
            <a:ext cx="3657600" cy="461665"/>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Concept of re-directing from screen to file to printer (“</a:t>
            </a:r>
            <a:r>
              <a:rPr lang="en-US" sz="1200" dirty="0" err="1" smtClean="0">
                <a:latin typeface="Consolas" pitchFamily="49" charset="0"/>
              </a:rPr>
              <a:t>unix</a:t>
            </a:r>
            <a:r>
              <a:rPr lang="en-US" sz="1200" dirty="0" smtClean="0">
                <a:latin typeface="Consolas" pitchFamily="49" charset="0"/>
              </a:rPr>
              <a:t>”-</a:t>
            </a:r>
            <a:r>
              <a:rPr lang="en-US" sz="1200" dirty="0" err="1" smtClean="0">
                <a:latin typeface="Consolas" pitchFamily="49" charset="0"/>
              </a:rPr>
              <a:t>ish</a:t>
            </a:r>
            <a:r>
              <a:rPr lang="en-US" sz="1200" dirty="0" smtClean="0">
                <a:latin typeface="Consolas" pitchFamily="49" charset="0"/>
              </a:rPr>
              <a:t> style)</a:t>
            </a:r>
            <a:endParaRPr lang="en-US" sz="1200" dirty="0">
              <a:latin typeface="Consolas" pitchFamily="49" charset="0"/>
            </a:endParaRPr>
          </a:p>
        </p:txBody>
      </p:sp>
    </p:spTree>
    <p:extLst>
      <p:ext uri="{BB962C8B-B14F-4D97-AF65-F5344CB8AC3E}">
        <p14:creationId xmlns="" xmlns:p14="http://schemas.microsoft.com/office/powerpoint/2010/main" val="102224242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Topics</a:t>
            </a:r>
            <a:endParaRPr lang="en-US" dirty="0">
              <a:solidFill>
                <a:schemeClr val="tx1"/>
              </a:solidFill>
            </a:endParaRPr>
          </a:p>
        </p:txBody>
      </p:sp>
      <p:sp>
        <p:nvSpPr>
          <p:cNvPr id="6" name="Text Placeholder 5"/>
          <p:cNvSpPr>
            <a:spLocks noGrp="1"/>
          </p:cNvSpPr>
          <p:nvPr>
            <p:ph type="body" sz="quarter" idx="11"/>
          </p:nvPr>
        </p:nvSpPr>
        <p:spPr>
          <a:xfrm>
            <a:off x="4752975" y="514350"/>
            <a:ext cx="4257675" cy="4152900"/>
          </a:xfrm>
        </p:spPr>
        <p:txBody>
          <a:bodyPr/>
          <a:lstStyle/>
          <a:p>
            <a:r>
              <a:rPr lang="en-US" sz="1200" b="1" dirty="0">
                <a:latin typeface="Consolas" pitchFamily="49" charset="0"/>
              </a:rPr>
              <a:t>PART 1:</a:t>
            </a:r>
            <a:r>
              <a:rPr lang="en-US" sz="1200" dirty="0">
                <a:latin typeface="Consolas" pitchFamily="49" charset="0"/>
              </a:rPr>
              <a:t> Review of IBM 5100-series systems</a:t>
            </a:r>
          </a:p>
          <a:p>
            <a:r>
              <a:rPr lang="en-US" sz="1200" b="1" dirty="0">
                <a:latin typeface="Consolas" pitchFamily="49" charset="0"/>
              </a:rPr>
              <a:t>PART 2:</a:t>
            </a:r>
            <a:r>
              <a:rPr lang="en-US" sz="1200" dirty="0">
                <a:latin typeface="Consolas" pitchFamily="49" charset="0"/>
              </a:rPr>
              <a:t> Q&amp;A with IBM 5100 pioneers</a:t>
            </a:r>
          </a:p>
          <a:p>
            <a:pPr lvl="1"/>
            <a:r>
              <a:rPr lang="en-US" sz="1200" dirty="0">
                <a:latin typeface="Consolas" pitchFamily="49" charset="0"/>
              </a:rPr>
              <a:t>Examples of IBM </a:t>
            </a:r>
            <a:r>
              <a:rPr lang="en-US" sz="1200" dirty="0" smtClean="0">
                <a:latin typeface="Consolas" pitchFamily="49" charset="0"/>
              </a:rPr>
              <a:t>5110 </a:t>
            </a:r>
            <a:r>
              <a:rPr lang="en-US" sz="1200" dirty="0">
                <a:latin typeface="Consolas" pitchFamily="49" charset="0"/>
              </a:rPr>
              <a:t>users</a:t>
            </a:r>
          </a:p>
          <a:p>
            <a:pPr lvl="1"/>
            <a:r>
              <a:rPr lang="en-US" sz="1200" dirty="0">
                <a:latin typeface="Consolas" pitchFamily="49" charset="0"/>
              </a:rPr>
              <a:t>CORE International</a:t>
            </a:r>
          </a:p>
          <a:p>
            <a:pPr lvl="1"/>
            <a:r>
              <a:rPr lang="en-US" sz="1200" dirty="0">
                <a:latin typeface="Consolas" pitchFamily="49" charset="0"/>
              </a:rPr>
              <a:t>Aspects about the IBM 5110 BASIC </a:t>
            </a:r>
            <a:r>
              <a:rPr lang="en-US" sz="1200" dirty="0" smtClean="0">
                <a:latin typeface="Consolas" pitchFamily="49" charset="0"/>
              </a:rPr>
              <a:t>implementation</a:t>
            </a:r>
            <a:endParaRPr lang="en-US" sz="1200" dirty="0">
              <a:latin typeface="Consolas" pitchFamily="49" charset="0"/>
            </a:endParaRPr>
          </a:p>
          <a:p>
            <a:r>
              <a:rPr lang="en-US" sz="1200" b="1" dirty="0">
                <a:latin typeface="Consolas" pitchFamily="49" charset="0"/>
              </a:rPr>
              <a:t>PART 3:</a:t>
            </a:r>
            <a:r>
              <a:rPr lang="en-US" sz="1200" dirty="0">
                <a:latin typeface="Consolas" pitchFamily="49" charset="0"/>
              </a:rPr>
              <a:t> </a:t>
            </a:r>
            <a:r>
              <a:rPr lang="en-US" sz="1200" dirty="0" smtClean="0">
                <a:latin typeface="Consolas" pitchFamily="49" charset="0"/>
              </a:rPr>
              <a:t>Evidence </a:t>
            </a:r>
            <a:r>
              <a:rPr lang="en-US" sz="1200" dirty="0">
                <a:latin typeface="Consolas" pitchFamily="49" charset="0"/>
              </a:rPr>
              <a:t>of the S/360 and S/3 mainframe relationship</a:t>
            </a:r>
          </a:p>
          <a:p>
            <a:pPr lvl="1"/>
            <a:r>
              <a:rPr lang="en-US" sz="1200" dirty="0">
                <a:latin typeface="Consolas" pitchFamily="49" charset="0"/>
              </a:rPr>
              <a:t>How the 5100/5110 Executable ROS was extracted</a:t>
            </a:r>
          </a:p>
          <a:p>
            <a:pPr lvl="1"/>
            <a:r>
              <a:rPr lang="en-US" sz="1200" dirty="0">
                <a:latin typeface="Consolas" pitchFamily="49" charset="0"/>
              </a:rPr>
              <a:t>How the PALM machine code was reverse engineered</a:t>
            </a:r>
          </a:p>
          <a:p>
            <a:pPr lvl="1"/>
            <a:r>
              <a:rPr lang="en-US" sz="1200" dirty="0">
                <a:latin typeface="Consolas" pitchFamily="49" charset="0"/>
              </a:rPr>
              <a:t>Arrangement of Non-Executable segments</a:t>
            </a:r>
          </a:p>
          <a:p>
            <a:pPr lvl="1"/>
            <a:r>
              <a:rPr lang="en-US" sz="1200" dirty="0">
                <a:latin typeface="Consolas" pitchFamily="49" charset="0"/>
              </a:rPr>
              <a:t>Exploring </a:t>
            </a:r>
            <a:r>
              <a:rPr lang="en-US" sz="1200" dirty="0" smtClean="0">
                <a:latin typeface="Consolas" pitchFamily="49" charset="0"/>
              </a:rPr>
              <a:t>EBCDIC, Jump </a:t>
            </a:r>
            <a:r>
              <a:rPr lang="en-US" sz="1200" dirty="0">
                <a:latin typeface="Consolas" pitchFamily="49" charset="0"/>
              </a:rPr>
              <a:t>Table </a:t>
            </a:r>
            <a:r>
              <a:rPr lang="en-US" sz="1200" dirty="0" smtClean="0">
                <a:latin typeface="Consolas" pitchFamily="49" charset="0"/>
              </a:rPr>
              <a:t>Vectors, PALM</a:t>
            </a:r>
            <a:endParaRPr lang="en-US" sz="1200" dirty="0">
              <a:latin typeface="Consolas" pitchFamily="49" charset="0"/>
            </a:endParaRPr>
          </a:p>
          <a:p>
            <a:r>
              <a:rPr lang="en-US" sz="1200" b="1" dirty="0">
                <a:latin typeface="Consolas" pitchFamily="49" charset="0"/>
              </a:rPr>
              <a:t>PART 4:</a:t>
            </a:r>
            <a:r>
              <a:rPr lang="en-US" sz="1200" dirty="0">
                <a:latin typeface="Consolas" pitchFamily="49" charset="0"/>
              </a:rPr>
              <a:t> IBM </a:t>
            </a:r>
            <a:r>
              <a:rPr lang="en-US" sz="1200" dirty="0" smtClean="0">
                <a:latin typeface="Consolas" pitchFamily="49" charset="0"/>
              </a:rPr>
              <a:t>5100 </a:t>
            </a:r>
            <a:r>
              <a:rPr lang="en-US" sz="1200" dirty="0">
                <a:latin typeface="Consolas" pitchFamily="49" charset="0"/>
              </a:rPr>
              <a:t>News!</a:t>
            </a:r>
          </a:p>
        </p:txBody>
      </p:sp>
      <p:sp>
        <p:nvSpPr>
          <p:cNvPr id="5" name="Left Brace 4"/>
          <p:cNvSpPr/>
          <p:nvPr/>
        </p:nvSpPr>
        <p:spPr>
          <a:xfrm>
            <a:off x="4353961" y="838200"/>
            <a:ext cx="190733" cy="1463675"/>
          </a:xfrm>
          <a:prstGeom prst="leftBrace">
            <a:avLst>
              <a:gd name="adj1" fmla="val 164808"/>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a:off x="4353961" y="2384425"/>
            <a:ext cx="190733" cy="1623695"/>
          </a:xfrm>
          <a:prstGeom prst="leftBrace">
            <a:avLst>
              <a:gd name="adj1" fmla="val 164808"/>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a:off x="4353961" y="4061460"/>
            <a:ext cx="190733" cy="403860"/>
          </a:xfrm>
          <a:prstGeom prst="leftBrace">
            <a:avLst>
              <a:gd name="adj1" fmla="val 164808"/>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40918" y="1385720"/>
            <a:ext cx="813043" cy="369332"/>
          </a:xfrm>
          <a:prstGeom prst="rect">
            <a:avLst/>
          </a:prstGeom>
          <a:noFill/>
        </p:spPr>
        <p:txBody>
          <a:bodyPr wrap="none" rtlCol="0">
            <a:spAutoFit/>
          </a:bodyPr>
          <a:lstStyle/>
          <a:p>
            <a:pPr algn="r"/>
            <a:r>
              <a:rPr lang="en-US" dirty="0" smtClean="0">
                <a:latin typeface="Consolas" pitchFamily="49" charset="0"/>
              </a:rPr>
              <a:t>20min</a:t>
            </a:r>
            <a:endParaRPr lang="en-US" dirty="0">
              <a:latin typeface="Consolas" pitchFamily="49" charset="0"/>
            </a:endParaRPr>
          </a:p>
        </p:txBody>
      </p:sp>
      <p:sp>
        <p:nvSpPr>
          <p:cNvPr id="10" name="TextBox 9"/>
          <p:cNvSpPr txBox="1"/>
          <p:nvPr/>
        </p:nvSpPr>
        <p:spPr>
          <a:xfrm>
            <a:off x="3540918" y="3017520"/>
            <a:ext cx="813043" cy="369332"/>
          </a:xfrm>
          <a:prstGeom prst="rect">
            <a:avLst/>
          </a:prstGeom>
          <a:noFill/>
        </p:spPr>
        <p:txBody>
          <a:bodyPr wrap="none" rtlCol="0">
            <a:spAutoFit/>
          </a:bodyPr>
          <a:lstStyle/>
          <a:p>
            <a:pPr algn="r"/>
            <a:r>
              <a:rPr lang="en-US" dirty="0" smtClean="0">
                <a:latin typeface="Consolas" pitchFamily="49" charset="0"/>
              </a:rPr>
              <a:t>20min</a:t>
            </a:r>
            <a:endParaRPr lang="en-US" dirty="0">
              <a:latin typeface="Consolas" pitchFamily="49" charset="0"/>
            </a:endParaRPr>
          </a:p>
        </p:txBody>
      </p:sp>
      <p:sp>
        <p:nvSpPr>
          <p:cNvPr id="11" name="TextBox 10"/>
          <p:cNvSpPr txBox="1"/>
          <p:nvPr/>
        </p:nvSpPr>
        <p:spPr>
          <a:xfrm>
            <a:off x="3662746" y="4084320"/>
            <a:ext cx="691215" cy="369332"/>
          </a:xfrm>
          <a:prstGeom prst="rect">
            <a:avLst/>
          </a:prstGeom>
          <a:noFill/>
        </p:spPr>
        <p:txBody>
          <a:bodyPr wrap="none" rtlCol="0">
            <a:spAutoFit/>
          </a:bodyPr>
          <a:lstStyle/>
          <a:p>
            <a:pPr algn="r"/>
            <a:r>
              <a:rPr lang="en-US" dirty="0" smtClean="0">
                <a:latin typeface="Consolas" pitchFamily="49" charset="0"/>
              </a:rPr>
              <a:t>5min</a:t>
            </a:r>
            <a:endParaRPr lang="en-US" dirty="0">
              <a:latin typeface="Consolas" pitchFamily="49" charset="0"/>
            </a:endParaRPr>
          </a:p>
        </p:txBody>
      </p:sp>
    </p:spTree>
    <p:extLst>
      <p:ext uri="{BB962C8B-B14F-4D97-AF65-F5344CB8AC3E}">
        <p14:creationId xmlns="" xmlns:p14="http://schemas.microsoft.com/office/powerpoint/2010/main" val="305263263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AD93439-745A-5795-F5F0-670E4E1C6CAB}"/>
              </a:ext>
            </a:extLst>
          </p:cNvPr>
          <p:cNvSpPr txBox="1">
            <a:spLocks/>
          </p:cNvSpPr>
          <p:nvPr/>
        </p:nvSpPr>
        <p:spPr>
          <a:xfrm>
            <a:off x="457200" y="790575"/>
            <a:ext cx="8534400" cy="311965"/>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latin typeface="Consolas" panose="020B0609020204030204" pitchFamily="49" charset="0"/>
              </a:rPr>
              <a:t>Access special system state using the “FLS” internal file</a:t>
            </a:r>
          </a:p>
        </p:txBody>
      </p:sp>
      <p:sp>
        <p:nvSpPr>
          <p:cNvPr id="13" name="Title 1">
            <a:extLst>
              <a:ext uri="{FF2B5EF4-FFF2-40B4-BE49-F238E27FC236}">
                <a16:creationId xmlns="" xmlns:a16="http://schemas.microsoft.com/office/drawing/2014/main" id="{9FF8B1CD-191B-79C9-78EE-A70C6B2CED5F}"/>
              </a:ext>
            </a:extLst>
          </p:cNvPr>
          <p:cNvSpPr>
            <a:spLocks noGrp="1"/>
          </p:cNvSpPr>
          <p:nvPr>
            <p:ph type="title"/>
          </p:nvPr>
        </p:nvSpPr>
        <p:spPr>
          <a:xfrm>
            <a:off x="457200" y="198438"/>
            <a:ext cx="8229600" cy="563562"/>
          </a:xfrm>
        </p:spPr>
        <p:txBody>
          <a:bodyPr>
            <a:noAutofit/>
          </a:bodyPr>
          <a:lstStyle/>
          <a:p>
            <a:r>
              <a:rPr lang="en-US" sz="3400" b="1" dirty="0">
                <a:latin typeface="Consolas" pitchFamily="49" charset="0"/>
              </a:rPr>
              <a:t>Interesting BASIC Features: FLS</a:t>
            </a:r>
          </a:p>
        </p:txBody>
      </p:sp>
      <p:pic>
        <p:nvPicPr>
          <p:cNvPr id="14" name="Picture 3">
            <a:extLst>
              <a:ext uri="{FF2B5EF4-FFF2-40B4-BE49-F238E27FC236}">
                <a16:creationId xmlns="" xmlns:a16="http://schemas.microsoft.com/office/drawing/2014/main" id="{391CF182-9810-6850-D1AD-16D7BDF84698}"/>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52425" y="1164484"/>
            <a:ext cx="3438525" cy="3379747"/>
          </a:xfrm>
          <a:prstGeom prst="rect">
            <a:avLst/>
          </a:prstGeom>
          <a:noFill/>
          <a:ln w="12700">
            <a:solidFill>
              <a:schemeClr val="tx1"/>
            </a:solidFill>
            <a:miter lim="800000"/>
            <a:headEnd/>
            <a:tailEnd/>
          </a:ln>
        </p:spPr>
      </p:pic>
      <p:pic>
        <p:nvPicPr>
          <p:cNvPr id="15" name="Picture 2">
            <a:extLst>
              <a:ext uri="{FF2B5EF4-FFF2-40B4-BE49-F238E27FC236}">
                <a16:creationId xmlns="" xmlns:a16="http://schemas.microsoft.com/office/drawing/2014/main" id="{54675D45-C7F3-7685-8628-2B0C3D717FF7}"/>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038600" y="3209925"/>
            <a:ext cx="4800600" cy="1334306"/>
          </a:xfrm>
          <a:prstGeom prst="rect">
            <a:avLst/>
          </a:prstGeom>
          <a:noFill/>
          <a:ln w="12700">
            <a:solidFill>
              <a:schemeClr val="tx1"/>
            </a:solidFill>
            <a:miter lim="800000"/>
            <a:headEnd/>
            <a:tailEnd/>
          </a:ln>
        </p:spPr>
      </p:pic>
      <p:pic>
        <p:nvPicPr>
          <p:cNvPr id="16" name="Picture 4">
            <a:extLst>
              <a:ext uri="{FF2B5EF4-FFF2-40B4-BE49-F238E27FC236}">
                <a16:creationId xmlns="" xmlns:a16="http://schemas.microsoft.com/office/drawing/2014/main" id="{234847A5-694E-77EB-657A-832651C1072E}"/>
              </a:ext>
            </a:extLst>
          </p:cNvPr>
          <p:cNvPicPr>
            <a:picLocks noChangeAspect="1" noChangeArrowheads="1"/>
          </p:cNvPicPr>
          <p:nvPr/>
        </p:nvPicPr>
        <p:blipFill>
          <a:blip r:embed="rId4" cstate="print"/>
          <a:srcRect/>
          <a:stretch>
            <a:fillRect/>
          </a:stretch>
        </p:blipFill>
        <p:spPr bwMode="auto">
          <a:xfrm>
            <a:off x="4038600" y="1159690"/>
            <a:ext cx="4800600" cy="1916329"/>
          </a:xfrm>
          <a:prstGeom prst="rect">
            <a:avLst/>
          </a:prstGeom>
          <a:noFill/>
          <a:ln w="12700">
            <a:solidFill>
              <a:schemeClr val="tx1"/>
            </a:solidFill>
            <a:miter lim="800000"/>
            <a:headEnd/>
            <a:tailEnd/>
          </a:ln>
        </p:spPr>
      </p:pic>
      <p:sp>
        <p:nvSpPr>
          <p:cNvPr id="7" name="Rectangle 6">
            <a:extLst>
              <a:ext uri="{FF2B5EF4-FFF2-40B4-BE49-F238E27FC236}">
                <a16:creationId xmlns="" xmlns:a16="http://schemas.microsoft.com/office/drawing/2014/main" id="{2A52220C-99DB-6E0F-9407-BB2EE4C4C5AE}"/>
              </a:ext>
            </a:extLst>
          </p:cNvPr>
          <p:cNvSpPr/>
          <p:nvPr/>
        </p:nvSpPr>
        <p:spPr>
          <a:xfrm>
            <a:off x="3541182" y="4629985"/>
            <a:ext cx="3477685" cy="276999"/>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Early “Windows Registry” file concept?</a:t>
            </a:r>
            <a:endParaRPr lang="en-US" sz="1200" dirty="0">
              <a:latin typeface="Consolas" pitchFamily="49" charset="0"/>
            </a:endParaRPr>
          </a:p>
        </p:txBody>
      </p:sp>
    </p:spTree>
    <p:extLst>
      <p:ext uri="{BB962C8B-B14F-4D97-AF65-F5344CB8AC3E}">
        <p14:creationId xmlns="" xmlns:p14="http://schemas.microsoft.com/office/powerpoint/2010/main" val="391248442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79351BD9-8C33-1FA6-C4D7-457D92A9DCF3}"/>
              </a:ext>
            </a:extLst>
          </p:cNvPr>
          <p:cNvSpPr txBox="1">
            <a:spLocks/>
          </p:cNvSpPr>
          <p:nvPr/>
        </p:nvSpPr>
        <p:spPr>
          <a:xfrm>
            <a:off x="457200" y="838200"/>
            <a:ext cx="8229600" cy="452596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latin typeface="Consolas" pitchFamily="49" charset="0"/>
              </a:rPr>
              <a:t>Multi-line function definitions</a:t>
            </a:r>
          </a:p>
        </p:txBody>
      </p:sp>
      <p:sp>
        <p:nvSpPr>
          <p:cNvPr id="5" name="Title 1">
            <a:extLst>
              <a:ext uri="{FF2B5EF4-FFF2-40B4-BE49-F238E27FC236}">
                <a16:creationId xmlns="" xmlns:a16="http://schemas.microsoft.com/office/drawing/2014/main" id="{B0B5E3B1-25BD-921C-8386-7487BC5DC252}"/>
              </a:ext>
            </a:extLst>
          </p:cNvPr>
          <p:cNvSpPr>
            <a:spLocks noGrp="1"/>
          </p:cNvSpPr>
          <p:nvPr>
            <p:ph type="title"/>
          </p:nvPr>
        </p:nvSpPr>
        <p:spPr>
          <a:xfrm>
            <a:off x="457200" y="236538"/>
            <a:ext cx="8229600" cy="608488"/>
          </a:xfrm>
        </p:spPr>
        <p:txBody>
          <a:bodyPr>
            <a:normAutofit/>
          </a:bodyPr>
          <a:lstStyle/>
          <a:p>
            <a:r>
              <a:rPr lang="en-US" sz="3400" b="1" dirty="0">
                <a:latin typeface="Consolas" pitchFamily="49" charset="0"/>
              </a:rPr>
              <a:t>Interesting BASIC Features: FNEND</a:t>
            </a:r>
          </a:p>
        </p:txBody>
      </p:sp>
      <p:pic>
        <p:nvPicPr>
          <p:cNvPr id="6" name="Picture 4">
            <a:extLst>
              <a:ext uri="{FF2B5EF4-FFF2-40B4-BE49-F238E27FC236}">
                <a16:creationId xmlns="" xmlns:a16="http://schemas.microsoft.com/office/drawing/2014/main" id="{95EC9A75-9874-6990-FC49-6990E45255CF}"/>
              </a:ext>
            </a:extLst>
          </p:cNvPr>
          <p:cNvPicPr>
            <a:picLocks noChangeAspect="1" noChangeArrowheads="1"/>
          </p:cNvPicPr>
          <p:nvPr/>
        </p:nvPicPr>
        <p:blipFill>
          <a:blip r:embed="rId2" cstate="print"/>
          <a:srcRect/>
          <a:stretch>
            <a:fillRect/>
          </a:stretch>
        </p:blipFill>
        <p:spPr bwMode="auto">
          <a:xfrm>
            <a:off x="3189315" y="1279526"/>
            <a:ext cx="3331582" cy="3320695"/>
          </a:xfrm>
          <a:prstGeom prst="rect">
            <a:avLst/>
          </a:prstGeom>
          <a:noFill/>
          <a:ln w="9525">
            <a:noFill/>
            <a:miter lim="800000"/>
            <a:headEnd/>
            <a:tailEnd/>
          </a:ln>
        </p:spPr>
      </p:pic>
      <p:pic>
        <p:nvPicPr>
          <p:cNvPr id="7" name="Picture 5">
            <a:extLst>
              <a:ext uri="{FF2B5EF4-FFF2-40B4-BE49-F238E27FC236}">
                <a16:creationId xmlns="" xmlns:a16="http://schemas.microsoft.com/office/drawing/2014/main" id="{BA4CB96B-B335-675D-CE91-C6B654AC07A9}"/>
              </a:ext>
            </a:extLst>
          </p:cNvPr>
          <p:cNvPicPr>
            <a:picLocks noChangeAspect="1" noChangeArrowheads="1"/>
          </p:cNvPicPr>
          <p:nvPr/>
        </p:nvPicPr>
        <p:blipFill>
          <a:blip r:embed="rId3" cstate="print"/>
          <a:srcRect/>
          <a:stretch>
            <a:fillRect/>
          </a:stretch>
        </p:blipFill>
        <p:spPr bwMode="auto">
          <a:xfrm>
            <a:off x="522316" y="1279526"/>
            <a:ext cx="2385894" cy="2151062"/>
          </a:xfrm>
          <a:prstGeom prst="rect">
            <a:avLst/>
          </a:prstGeom>
          <a:noFill/>
          <a:ln w="9525">
            <a:noFill/>
            <a:miter lim="800000"/>
            <a:headEnd/>
            <a:tailEnd/>
          </a:ln>
        </p:spPr>
      </p:pic>
      <p:pic>
        <p:nvPicPr>
          <p:cNvPr id="8" name="Picture 6">
            <a:extLst>
              <a:ext uri="{FF2B5EF4-FFF2-40B4-BE49-F238E27FC236}">
                <a16:creationId xmlns="" xmlns:a16="http://schemas.microsoft.com/office/drawing/2014/main" id="{FA5AD290-0612-53C6-969B-30B174D73561}"/>
              </a:ext>
            </a:extLst>
          </p:cNvPr>
          <p:cNvPicPr>
            <a:picLocks noChangeAspect="1" noChangeArrowheads="1"/>
          </p:cNvPicPr>
          <p:nvPr/>
        </p:nvPicPr>
        <p:blipFill>
          <a:blip r:embed="rId4" cstate="print"/>
          <a:srcRect/>
          <a:stretch>
            <a:fillRect/>
          </a:stretch>
        </p:blipFill>
        <p:spPr bwMode="auto">
          <a:xfrm>
            <a:off x="522316" y="3657225"/>
            <a:ext cx="2385894" cy="942996"/>
          </a:xfrm>
          <a:prstGeom prst="rect">
            <a:avLst/>
          </a:prstGeom>
          <a:noFill/>
          <a:ln w="9525">
            <a:noFill/>
            <a:miter lim="800000"/>
            <a:headEnd/>
            <a:tailEnd/>
          </a:ln>
        </p:spPr>
      </p:pic>
      <p:sp>
        <p:nvSpPr>
          <p:cNvPr id="9" name="TextBox 8"/>
          <p:cNvSpPr txBox="1"/>
          <p:nvPr/>
        </p:nvSpPr>
        <p:spPr>
          <a:xfrm>
            <a:off x="6850380" y="1279526"/>
            <a:ext cx="2141220" cy="3231654"/>
          </a:xfrm>
          <a:prstGeom prst="rect">
            <a:avLst/>
          </a:prstGeom>
          <a:noFill/>
          <a:ln w="12700">
            <a:solidFill>
              <a:schemeClr val="tx1"/>
            </a:solidFill>
          </a:ln>
        </p:spPr>
        <p:txBody>
          <a:bodyPr wrap="square" rtlCol="0">
            <a:spAutoFit/>
          </a:bodyPr>
          <a:lstStyle/>
          <a:p>
            <a:r>
              <a:rPr lang="en-US" sz="1200" dirty="0" smtClean="0">
                <a:latin typeface="Consolas" pitchFamily="49" charset="0"/>
              </a:rPr>
              <a:t>Float Point</a:t>
            </a:r>
          </a:p>
          <a:p>
            <a:r>
              <a:rPr lang="en-US" sz="1200" dirty="0" smtClean="0">
                <a:latin typeface="Consolas" pitchFamily="49" charset="0"/>
              </a:rPr>
              <a:t>Exponentials (**)</a:t>
            </a:r>
          </a:p>
          <a:p>
            <a:r>
              <a:rPr lang="en-US" sz="1200" dirty="0" smtClean="0">
                <a:latin typeface="Consolas" pitchFamily="49" charset="0"/>
              </a:rPr>
              <a:t>Trig. functions</a:t>
            </a:r>
          </a:p>
          <a:p>
            <a:r>
              <a:rPr lang="en-US" sz="1200" dirty="0" smtClean="0">
                <a:latin typeface="Consolas" pitchFamily="49" charset="0"/>
              </a:rPr>
              <a:t>MAT functions (no DOT)</a:t>
            </a:r>
          </a:p>
          <a:p>
            <a:endParaRPr lang="en-US" sz="1200" dirty="0" smtClean="0">
              <a:latin typeface="Consolas" pitchFamily="49" charset="0"/>
            </a:endParaRPr>
          </a:p>
          <a:p>
            <a:r>
              <a:rPr lang="en-US" sz="1200" dirty="0" smtClean="0">
                <a:latin typeface="Consolas" pitchFamily="49" charset="0"/>
              </a:rPr>
              <a:t>CHAIN</a:t>
            </a:r>
          </a:p>
          <a:p>
            <a:endParaRPr lang="en-US" sz="1200" dirty="0" smtClean="0">
              <a:latin typeface="Consolas" pitchFamily="49" charset="0"/>
            </a:endParaRPr>
          </a:p>
          <a:p>
            <a:r>
              <a:rPr lang="en-US" sz="1200" dirty="0" smtClean="0">
                <a:latin typeface="Consolas" pitchFamily="49" charset="0"/>
              </a:rPr>
              <a:t>AUTO/RENUM</a:t>
            </a:r>
          </a:p>
          <a:p>
            <a:endParaRPr lang="en-US" sz="1200" dirty="0" smtClean="0">
              <a:latin typeface="Consolas" pitchFamily="49" charset="0"/>
            </a:endParaRPr>
          </a:p>
          <a:p>
            <a:r>
              <a:rPr lang="en-US" sz="1200" dirty="0" smtClean="0">
                <a:latin typeface="Consolas" pitchFamily="49" charset="0"/>
              </a:rPr>
              <a:t>“Function Keys”</a:t>
            </a:r>
            <a:br>
              <a:rPr lang="en-US" sz="1200" dirty="0" smtClean="0">
                <a:latin typeface="Consolas" pitchFamily="49" charset="0"/>
              </a:rPr>
            </a:br>
            <a:r>
              <a:rPr lang="en-US" sz="1200" dirty="0" smtClean="0">
                <a:latin typeface="Consolas" pitchFamily="49" charset="0"/>
              </a:rPr>
              <a:t>macros (LOAD0, KEY6)</a:t>
            </a:r>
          </a:p>
          <a:p>
            <a:endParaRPr lang="en-US" sz="1200" dirty="0" smtClean="0">
              <a:latin typeface="Consolas" pitchFamily="49" charset="0"/>
            </a:endParaRPr>
          </a:p>
          <a:p>
            <a:r>
              <a:rPr lang="en-US" sz="1200" dirty="0" smtClean="0">
                <a:latin typeface="Consolas" pitchFamily="49" charset="0"/>
              </a:rPr>
              <a:t>MERGE	</a:t>
            </a:r>
          </a:p>
          <a:p>
            <a:endParaRPr lang="en-US" sz="1200" dirty="0" smtClean="0">
              <a:latin typeface="Consolas" pitchFamily="49" charset="0"/>
            </a:endParaRPr>
          </a:p>
          <a:p>
            <a:r>
              <a:rPr lang="en-US" sz="1200" dirty="0" smtClean="0">
                <a:latin typeface="Consolas" pitchFamily="49" charset="0"/>
              </a:rPr>
              <a:t>RUN ,P=D</a:t>
            </a:r>
          </a:p>
          <a:p>
            <a:endParaRPr lang="en-US" sz="1200" dirty="0" smtClean="0">
              <a:latin typeface="Consolas" pitchFamily="49" charset="0"/>
            </a:endParaRPr>
          </a:p>
          <a:p>
            <a:r>
              <a:rPr lang="en-US" sz="1200" dirty="0" smtClean="0">
                <a:latin typeface="Consolas" pitchFamily="49" charset="0"/>
              </a:rPr>
              <a:t>constants (&amp;PI)</a:t>
            </a:r>
            <a:endParaRPr lang="en-US" sz="1200" dirty="0">
              <a:latin typeface="Consolas" pitchFamily="49" charset="0"/>
            </a:endParaRPr>
          </a:p>
        </p:txBody>
      </p:sp>
      <p:cxnSp>
        <p:nvCxnSpPr>
          <p:cNvPr id="11" name="Straight Connector 10"/>
          <p:cNvCxnSpPr/>
          <p:nvPr/>
        </p:nvCxnSpPr>
        <p:spPr>
          <a:xfrm>
            <a:off x="6682740" y="960120"/>
            <a:ext cx="0" cy="4000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rot="2930511">
            <a:off x="8220292" y="2701716"/>
            <a:ext cx="358140" cy="381000"/>
          </a:xfrm>
          <a:prstGeom prst="down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 xmlns:p14="http://schemas.microsoft.com/office/powerpoint/2010/main" val="409968911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B25623BB-A8FA-8843-1D8C-2E4ABD26F9E9}"/>
              </a:ext>
            </a:extLst>
          </p:cNvPr>
          <p:cNvSpPr>
            <a:spLocks noGrp="1"/>
          </p:cNvSpPr>
          <p:nvPr>
            <p:ph type="title"/>
          </p:nvPr>
        </p:nvSpPr>
        <p:spPr>
          <a:xfrm>
            <a:off x="457200" y="274638"/>
            <a:ext cx="8229600" cy="1143000"/>
          </a:xfrm>
        </p:spPr>
        <p:txBody>
          <a:bodyPr>
            <a:normAutofit/>
          </a:bodyPr>
          <a:lstStyle/>
          <a:p>
            <a:r>
              <a:rPr lang="en-US" b="1" dirty="0">
                <a:latin typeface="Consolas" pitchFamily="49" charset="0"/>
              </a:rPr>
              <a:t>Other Lacking BASIC Features</a:t>
            </a:r>
          </a:p>
        </p:txBody>
      </p:sp>
      <p:sp>
        <p:nvSpPr>
          <p:cNvPr id="9" name="Content Placeholder 2">
            <a:extLst>
              <a:ext uri="{FF2B5EF4-FFF2-40B4-BE49-F238E27FC236}">
                <a16:creationId xmlns="" xmlns:a16="http://schemas.microsoft.com/office/drawing/2014/main" id="{B1A42DDC-5FD4-8266-4D56-0B6582202E6F}"/>
              </a:ext>
            </a:extLst>
          </p:cNvPr>
          <p:cNvSpPr txBox="1">
            <a:spLocks/>
          </p:cNvSpPr>
          <p:nvPr/>
        </p:nvSpPr>
        <p:spPr>
          <a:xfrm>
            <a:off x="457200" y="1248294"/>
            <a:ext cx="82296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latin typeface="Consolas" pitchFamily="49" charset="0"/>
              </a:rPr>
              <a:t>Strings use single quote (‘) instead of double (“)</a:t>
            </a:r>
          </a:p>
          <a:p>
            <a:endParaRPr lang="en-US" dirty="0">
              <a:latin typeface="Consolas" pitchFamily="49" charset="0"/>
            </a:endParaRPr>
          </a:p>
          <a:p>
            <a:r>
              <a:rPr lang="en-US" dirty="0">
                <a:latin typeface="Consolas" pitchFamily="49" charset="0"/>
              </a:rPr>
              <a:t>BASIC </a:t>
            </a:r>
            <a:r>
              <a:rPr lang="en-US" b="1" dirty="0">
                <a:latin typeface="Consolas" pitchFamily="49" charset="0"/>
              </a:rPr>
              <a:t>MAT</a:t>
            </a:r>
            <a:r>
              <a:rPr lang="en-US" dirty="0">
                <a:latin typeface="Consolas" pitchFamily="49" charset="0"/>
              </a:rPr>
              <a:t> (matrix) has many features but is lacking </a:t>
            </a:r>
            <a:r>
              <a:rPr lang="en-US" dirty="0" smtClean="0">
                <a:latin typeface="Consolas" pitchFamily="49" charset="0"/>
              </a:rPr>
              <a:t>DOT-PRODUCT</a:t>
            </a:r>
          </a:p>
          <a:p>
            <a:pPr lvl="1"/>
            <a:r>
              <a:rPr lang="en-US" dirty="0" smtClean="0">
                <a:latin typeface="Consolas" pitchFamily="49" charset="0"/>
              </a:rPr>
              <a:t>(lack of DOT-PRODUCT can make conversion from APL to BASIC difficult)</a:t>
            </a:r>
            <a:endParaRPr lang="en-US" dirty="0">
              <a:latin typeface="Consolas" pitchFamily="49" charset="0"/>
            </a:endParaRPr>
          </a:p>
          <a:p>
            <a:endParaRPr lang="en-US" dirty="0">
              <a:latin typeface="Consolas" pitchFamily="49" charset="0"/>
            </a:endParaRPr>
          </a:p>
          <a:p>
            <a:r>
              <a:rPr lang="en-US" b="1" dirty="0">
                <a:latin typeface="Consolas" pitchFamily="49" charset="0"/>
              </a:rPr>
              <a:t>ELSE</a:t>
            </a:r>
            <a:r>
              <a:rPr lang="en-US" dirty="0">
                <a:latin typeface="Consolas" pitchFamily="49" charset="0"/>
              </a:rPr>
              <a:t> of an </a:t>
            </a:r>
            <a:r>
              <a:rPr lang="en-US" b="1" dirty="0">
                <a:latin typeface="Consolas" pitchFamily="49" charset="0"/>
              </a:rPr>
              <a:t>IF</a:t>
            </a:r>
            <a:r>
              <a:rPr lang="en-US" dirty="0">
                <a:latin typeface="Consolas" pitchFamily="49" charset="0"/>
              </a:rPr>
              <a:t> is not supported (S/370 BASIC had </a:t>
            </a:r>
            <a:r>
              <a:rPr lang="en-US" dirty="0" smtClean="0">
                <a:latin typeface="Consolas" pitchFamily="49" charset="0"/>
              </a:rPr>
              <a:t>all these features)</a:t>
            </a:r>
            <a:endParaRPr lang="en-US" dirty="0">
              <a:latin typeface="Consolas" pitchFamily="49" charset="0"/>
            </a:endParaRPr>
          </a:p>
          <a:p>
            <a:endParaRPr lang="en-US" dirty="0">
              <a:latin typeface="Consolas" pitchFamily="49" charset="0"/>
            </a:endParaRPr>
          </a:p>
          <a:p>
            <a:r>
              <a:rPr lang="en-US" dirty="0">
                <a:latin typeface="Consolas" pitchFamily="49" charset="0"/>
              </a:rPr>
              <a:t>No single key exclamation (!), must use an “overstrike” </a:t>
            </a:r>
            <a:r>
              <a:rPr lang="en-US" dirty="0" smtClean="0">
                <a:latin typeface="Consolas" pitchFamily="49" charset="0"/>
              </a:rPr>
              <a:t>sequence</a:t>
            </a:r>
          </a:p>
          <a:p>
            <a:pPr lvl="1"/>
            <a:r>
              <a:rPr lang="en-US" dirty="0" smtClean="0">
                <a:latin typeface="Consolas" pitchFamily="49" charset="0"/>
              </a:rPr>
              <a:t>(“overstrike” is using a multi-character input to enter in a normally non-printable single character; same approach used by Asian languages on English keyboards)</a:t>
            </a:r>
            <a:endParaRPr lang="en-US" dirty="0">
              <a:latin typeface="Consolas" pitchFamily="49" charset="0"/>
            </a:endParaRPr>
          </a:p>
          <a:p>
            <a:endParaRPr lang="en-US" dirty="0">
              <a:latin typeface="Consolas" pitchFamily="49" charset="0"/>
            </a:endParaRPr>
          </a:p>
        </p:txBody>
      </p:sp>
    </p:spTree>
    <p:extLst>
      <p:ext uri="{BB962C8B-B14F-4D97-AF65-F5344CB8AC3E}">
        <p14:creationId xmlns="" xmlns:p14="http://schemas.microsoft.com/office/powerpoint/2010/main" val="65644615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607A437-D890-9D3F-9C48-0BFA2C74DB34}"/>
              </a:ext>
            </a:extLst>
          </p:cNvPr>
          <p:cNvSpPr>
            <a:spLocks noGrp="1"/>
          </p:cNvSpPr>
          <p:nvPr>
            <p:ph type="title"/>
          </p:nvPr>
        </p:nvSpPr>
        <p:spPr>
          <a:xfrm>
            <a:off x="457200" y="274638"/>
            <a:ext cx="8229600" cy="517298"/>
          </a:xfrm>
        </p:spPr>
        <p:txBody>
          <a:bodyPr/>
          <a:lstStyle/>
          <a:p>
            <a:r>
              <a:rPr lang="en-US" b="1" dirty="0">
                <a:latin typeface="Consolas" pitchFamily="49" charset="0"/>
              </a:rPr>
              <a:t>Lacking BASIC Features</a:t>
            </a:r>
            <a:endParaRPr lang="en-US" dirty="0"/>
          </a:p>
        </p:txBody>
      </p:sp>
      <p:sp>
        <p:nvSpPr>
          <p:cNvPr id="5" name="Content Placeholder 2">
            <a:extLst>
              <a:ext uri="{FF2B5EF4-FFF2-40B4-BE49-F238E27FC236}">
                <a16:creationId xmlns="" xmlns:a16="http://schemas.microsoft.com/office/drawing/2014/main" id="{3B0D528C-8293-8ABD-8D9A-01021637D65D}"/>
              </a:ext>
            </a:extLst>
          </p:cNvPr>
          <p:cNvSpPr txBox="1">
            <a:spLocks/>
          </p:cNvSpPr>
          <p:nvPr/>
        </p:nvSpPr>
        <p:spPr>
          <a:xfrm>
            <a:off x="457200" y="922565"/>
            <a:ext cx="7944002"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a:latin typeface="Consolas" pitchFamily="49" charset="0"/>
              </a:rPr>
              <a:t>No </a:t>
            </a:r>
            <a:r>
              <a:rPr lang="en-US" sz="2000" b="1" dirty="0" smtClean="0">
                <a:latin typeface="Consolas" pitchFamily="49" charset="0"/>
              </a:rPr>
              <a:t>PEEK/POKE (or SYS/CALL)</a:t>
            </a:r>
            <a:endParaRPr lang="en-US" sz="2000" b="1" dirty="0">
              <a:latin typeface="Consolas" pitchFamily="49" charset="0"/>
            </a:endParaRPr>
          </a:p>
          <a:p>
            <a:pPr lvl="1"/>
            <a:r>
              <a:rPr lang="en-US" sz="2000" dirty="0">
                <a:latin typeface="Consolas" pitchFamily="49" charset="0"/>
              </a:rPr>
              <a:t>This prevents making an INKEY like </a:t>
            </a:r>
            <a:r>
              <a:rPr lang="en-US" sz="2000" dirty="0" smtClean="0">
                <a:latin typeface="Consolas" pitchFamily="49" charset="0"/>
              </a:rPr>
              <a:t/>
            </a:r>
            <a:br>
              <a:rPr lang="en-US" sz="2000" dirty="0" smtClean="0">
                <a:latin typeface="Consolas" pitchFamily="49" charset="0"/>
              </a:rPr>
            </a:br>
            <a:r>
              <a:rPr lang="en-US" sz="2000" dirty="0" smtClean="0">
                <a:latin typeface="Consolas" pitchFamily="49" charset="0"/>
              </a:rPr>
              <a:t>function </a:t>
            </a:r>
            <a:r>
              <a:rPr lang="en-US" sz="2000" dirty="0">
                <a:latin typeface="Consolas" pitchFamily="49" charset="0"/>
              </a:rPr>
              <a:t>to poll for keystrokes</a:t>
            </a:r>
          </a:p>
          <a:p>
            <a:pPr lvl="1"/>
            <a:endParaRPr lang="en-US" sz="2000" dirty="0">
              <a:latin typeface="Consolas" pitchFamily="49" charset="0"/>
            </a:endParaRPr>
          </a:p>
          <a:p>
            <a:r>
              <a:rPr lang="en-US" sz="2000" dirty="0">
                <a:latin typeface="Consolas" pitchFamily="49" charset="0"/>
              </a:rPr>
              <a:t>No </a:t>
            </a:r>
            <a:r>
              <a:rPr lang="en-US" sz="2000" b="1" dirty="0">
                <a:latin typeface="Consolas" pitchFamily="49" charset="0"/>
              </a:rPr>
              <a:t>CLS</a:t>
            </a:r>
            <a:r>
              <a:rPr lang="en-US" sz="2000" dirty="0">
                <a:latin typeface="Consolas" pitchFamily="49" charset="0"/>
              </a:rPr>
              <a:t> (clear screen)</a:t>
            </a:r>
          </a:p>
          <a:p>
            <a:pPr lvl="1"/>
            <a:r>
              <a:rPr lang="en-US" sz="1900" dirty="0">
                <a:latin typeface="Consolas" pitchFamily="49" charset="0"/>
              </a:rPr>
              <a:t>The IBM 5100-series is emulating systems that used line printers that didn’t have a screen (CRT) to clear.</a:t>
            </a:r>
          </a:p>
          <a:p>
            <a:pPr lvl="1"/>
            <a:r>
              <a:rPr lang="en-US" sz="2000" dirty="0">
                <a:latin typeface="Consolas" pitchFamily="49" charset="0"/>
              </a:rPr>
              <a:t>If you were sitting at a line printer terminal, the idea of “clearing the screen” wouldn’t mean anything</a:t>
            </a:r>
          </a:p>
        </p:txBody>
      </p:sp>
      <p:pic>
        <p:nvPicPr>
          <p:cNvPr id="1026" name="Picture 2"/>
          <p:cNvPicPr>
            <a:picLocks noChangeAspect="1" noChangeArrowheads="1"/>
          </p:cNvPicPr>
          <p:nvPr/>
        </p:nvPicPr>
        <p:blipFill>
          <a:blip r:embed="rId2"/>
          <a:srcRect/>
          <a:stretch>
            <a:fillRect/>
          </a:stretch>
        </p:blipFill>
        <p:spPr bwMode="auto">
          <a:xfrm>
            <a:off x="5978366" y="669911"/>
            <a:ext cx="2068354" cy="1612769"/>
          </a:xfrm>
          <a:prstGeom prst="rect">
            <a:avLst/>
          </a:prstGeom>
          <a:noFill/>
          <a:ln w="9525">
            <a:noFill/>
            <a:miter lim="800000"/>
            <a:headEnd/>
            <a:tailEnd/>
          </a:ln>
        </p:spPr>
      </p:pic>
      <p:sp>
        <p:nvSpPr>
          <p:cNvPr id="6" name="TextBox 5"/>
          <p:cNvSpPr txBox="1"/>
          <p:nvPr/>
        </p:nvSpPr>
        <p:spPr>
          <a:xfrm>
            <a:off x="8056236" y="753836"/>
            <a:ext cx="344966" cy="553998"/>
          </a:xfrm>
          <a:prstGeom prst="rect">
            <a:avLst/>
          </a:prstGeom>
          <a:noFill/>
        </p:spPr>
        <p:txBody>
          <a:bodyPr wrap="none" rtlCol="0">
            <a:spAutoFit/>
          </a:bodyPr>
          <a:lstStyle/>
          <a:p>
            <a:pPr algn="ctr"/>
            <a:r>
              <a:rPr lang="en-US" sz="1000" dirty="0" smtClean="0"/>
              <a:t>x</a:t>
            </a:r>
          </a:p>
          <a:p>
            <a:pPr algn="ctr"/>
            <a:endParaRPr lang="en-US" sz="1000" dirty="0" smtClean="0"/>
          </a:p>
          <a:p>
            <a:pPr algn="ctr"/>
            <a:r>
              <a:rPr lang="en-US" sz="1000" dirty="0" smtClean="0">
                <a:sym typeface="Wingdings" pitchFamily="2" charset="2"/>
              </a:rPr>
              <a:t> </a:t>
            </a:r>
            <a:endParaRPr lang="en-US" sz="1000" dirty="0"/>
          </a:p>
        </p:txBody>
      </p:sp>
      <p:sp>
        <p:nvSpPr>
          <p:cNvPr id="7" name="Down Arrow 6"/>
          <p:cNvSpPr/>
          <p:nvPr/>
        </p:nvSpPr>
        <p:spPr>
          <a:xfrm>
            <a:off x="6180664" y="389465"/>
            <a:ext cx="287867" cy="330503"/>
          </a:xfrm>
          <a:prstGeom prst="down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 xmlns:p14="http://schemas.microsoft.com/office/powerpoint/2010/main" val="156219343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 xmlns:a16="http://schemas.microsoft.com/office/drawing/2014/main" id="{12EE6E51-0EDE-D734-4589-24A65D7EB939}"/>
              </a:ext>
            </a:extLst>
          </p:cNvPr>
          <p:cNvSpPr txBox="1">
            <a:spLocks/>
          </p:cNvSpPr>
          <p:nvPr/>
        </p:nvSpPr>
        <p:spPr>
          <a:xfrm>
            <a:off x="457200" y="304800"/>
            <a:ext cx="8229600" cy="55245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500" b="1" dirty="0">
                <a:latin typeface="Consolas" pitchFamily="49" charset="0"/>
              </a:rPr>
              <a:t>BYTE Magazine “letters to editor”</a:t>
            </a:r>
            <a:br>
              <a:rPr lang="en-US" sz="2500" b="1" dirty="0">
                <a:latin typeface="Consolas" pitchFamily="49" charset="0"/>
              </a:rPr>
            </a:br>
            <a:r>
              <a:rPr lang="en-US" sz="2100" dirty="0" err="1">
                <a:latin typeface="Consolas" pitchFamily="49" charset="0"/>
              </a:rPr>
              <a:t>c.July</a:t>
            </a:r>
            <a:r>
              <a:rPr lang="en-US" sz="2100" dirty="0">
                <a:latin typeface="Consolas" pitchFamily="49" charset="0"/>
              </a:rPr>
              <a:t> 1977 in response to a prior article</a:t>
            </a:r>
          </a:p>
        </p:txBody>
      </p:sp>
      <p:grpSp>
        <p:nvGrpSpPr>
          <p:cNvPr id="23" name="Group 22">
            <a:extLst>
              <a:ext uri="{FF2B5EF4-FFF2-40B4-BE49-F238E27FC236}">
                <a16:creationId xmlns="" xmlns:a16="http://schemas.microsoft.com/office/drawing/2014/main" id="{68FFFA0A-6FC5-C64E-3265-020F2A4D7F50}"/>
              </a:ext>
            </a:extLst>
          </p:cNvPr>
          <p:cNvGrpSpPr/>
          <p:nvPr/>
        </p:nvGrpSpPr>
        <p:grpSpPr>
          <a:xfrm>
            <a:off x="1423528" y="832758"/>
            <a:ext cx="6038635" cy="3903978"/>
            <a:chOff x="1015308" y="1447800"/>
            <a:chExt cx="6689555" cy="4834758"/>
          </a:xfrm>
        </p:grpSpPr>
        <p:pic>
          <p:nvPicPr>
            <p:cNvPr id="18" name="Picture 2">
              <a:extLst>
                <a:ext uri="{FF2B5EF4-FFF2-40B4-BE49-F238E27FC236}">
                  <a16:creationId xmlns="" xmlns:a16="http://schemas.microsoft.com/office/drawing/2014/main" id="{443E10C8-F63D-8E0A-C353-CED651378AA4}"/>
                </a:ext>
              </a:extLst>
            </p:cNvPr>
            <p:cNvPicPr>
              <a:picLocks noChangeAspect="1" noChangeArrowheads="1"/>
            </p:cNvPicPr>
            <p:nvPr/>
          </p:nvPicPr>
          <p:blipFill>
            <a:blip r:embed="rId2" cstate="print"/>
            <a:srcRect/>
            <a:stretch>
              <a:fillRect/>
            </a:stretch>
          </p:blipFill>
          <p:spPr bwMode="auto">
            <a:xfrm>
              <a:off x="1524000" y="1447800"/>
              <a:ext cx="6180863" cy="4834758"/>
            </a:xfrm>
            <a:prstGeom prst="rect">
              <a:avLst/>
            </a:prstGeom>
            <a:noFill/>
            <a:ln w="9525">
              <a:noFill/>
              <a:miter lim="800000"/>
              <a:headEnd/>
              <a:tailEnd/>
            </a:ln>
          </p:spPr>
        </p:pic>
        <p:cxnSp>
          <p:nvCxnSpPr>
            <p:cNvPr id="19" name="Straight Connector 18">
              <a:extLst>
                <a:ext uri="{FF2B5EF4-FFF2-40B4-BE49-F238E27FC236}">
                  <a16:creationId xmlns="" xmlns:a16="http://schemas.microsoft.com/office/drawing/2014/main" id="{D3A5660C-4133-65CE-B51A-0A3B37325333}"/>
                </a:ext>
              </a:extLst>
            </p:cNvPr>
            <p:cNvCxnSpPr>
              <a:cxnSpLocks/>
            </p:cNvCxnSpPr>
            <p:nvPr/>
          </p:nvCxnSpPr>
          <p:spPr>
            <a:xfrm>
              <a:off x="7667217" y="2827280"/>
              <a:ext cx="0" cy="990600"/>
            </a:xfrm>
            <a:prstGeom prst="line">
              <a:avLst/>
            </a:prstGeom>
            <a:noFill/>
            <a:ln w="25400" cap="flat" cmpd="sng" algn="ctr">
              <a:solidFill>
                <a:srgbClr val="FF0000"/>
              </a:solidFill>
              <a:prstDash val="solid"/>
            </a:ln>
            <a:effectLst/>
          </p:spPr>
        </p:cxnSp>
        <p:cxnSp>
          <p:nvCxnSpPr>
            <p:cNvPr id="20" name="Straight Connector 19">
              <a:extLst>
                <a:ext uri="{FF2B5EF4-FFF2-40B4-BE49-F238E27FC236}">
                  <a16:creationId xmlns="" xmlns:a16="http://schemas.microsoft.com/office/drawing/2014/main" id="{3AD77E3D-95A5-D4B4-FAC5-4E2A301F73F2}"/>
                </a:ext>
              </a:extLst>
            </p:cNvPr>
            <p:cNvCxnSpPr>
              <a:cxnSpLocks/>
            </p:cNvCxnSpPr>
            <p:nvPr/>
          </p:nvCxnSpPr>
          <p:spPr>
            <a:xfrm>
              <a:off x="4114800" y="4038600"/>
              <a:ext cx="1066800" cy="0"/>
            </a:xfrm>
            <a:prstGeom prst="line">
              <a:avLst/>
            </a:prstGeom>
            <a:noFill/>
            <a:ln w="25400" cap="flat" cmpd="sng" algn="ctr">
              <a:solidFill>
                <a:srgbClr val="FF0000"/>
              </a:solidFill>
              <a:prstDash val="solid"/>
            </a:ln>
            <a:effectLst/>
          </p:spPr>
        </p:cxnSp>
        <p:sp>
          <p:nvSpPr>
            <p:cNvPr id="21" name="Right Arrow 5">
              <a:extLst>
                <a:ext uri="{FF2B5EF4-FFF2-40B4-BE49-F238E27FC236}">
                  <a16:creationId xmlns="" xmlns:a16="http://schemas.microsoft.com/office/drawing/2014/main" id="{05902C9B-B2A6-A21B-37D3-7EE6AB6758FA}"/>
                </a:ext>
              </a:extLst>
            </p:cNvPr>
            <p:cNvSpPr/>
            <p:nvPr/>
          </p:nvSpPr>
          <p:spPr>
            <a:xfrm>
              <a:off x="1015308" y="4849092"/>
              <a:ext cx="613756" cy="425196"/>
            </a:xfrm>
            <a:prstGeom prst="rightArrow">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2" name="Straight Connector 21">
              <a:extLst>
                <a:ext uri="{FF2B5EF4-FFF2-40B4-BE49-F238E27FC236}">
                  <a16:creationId xmlns="" xmlns:a16="http://schemas.microsoft.com/office/drawing/2014/main" id="{C952FA44-4B43-81CF-46FD-A19544826132}"/>
                </a:ext>
              </a:extLst>
            </p:cNvPr>
            <p:cNvCxnSpPr>
              <a:cxnSpLocks/>
            </p:cNvCxnSpPr>
            <p:nvPr/>
          </p:nvCxnSpPr>
          <p:spPr>
            <a:xfrm>
              <a:off x="1752600" y="4486747"/>
              <a:ext cx="5410200" cy="0"/>
            </a:xfrm>
            <a:prstGeom prst="line">
              <a:avLst/>
            </a:prstGeom>
            <a:noFill/>
            <a:ln w="25400" cap="flat" cmpd="sng" algn="ctr">
              <a:solidFill>
                <a:srgbClr val="FF0000"/>
              </a:solidFill>
              <a:prstDash val="solid"/>
            </a:ln>
            <a:effectLst/>
          </p:spPr>
        </p:cxnSp>
      </p:grpSp>
    </p:spTree>
    <p:extLst>
      <p:ext uri="{BB962C8B-B14F-4D97-AF65-F5344CB8AC3E}">
        <p14:creationId xmlns="" xmlns:p14="http://schemas.microsoft.com/office/powerpoint/2010/main" val="280108658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DC40F22-DB15-D657-A8D2-3CF80469BD8E}"/>
              </a:ext>
            </a:extLst>
          </p:cNvPr>
          <p:cNvSpPr>
            <a:spLocks noGrp="1"/>
          </p:cNvSpPr>
          <p:nvPr>
            <p:ph type="title"/>
          </p:nvPr>
        </p:nvSpPr>
        <p:spPr>
          <a:xfrm>
            <a:off x="198964" y="623209"/>
            <a:ext cx="4179748" cy="582386"/>
          </a:xfrm>
        </p:spPr>
        <p:txBody>
          <a:bodyPr/>
          <a:lstStyle/>
          <a:p>
            <a:pPr algn="ctr"/>
            <a:r>
              <a:rPr lang="en-US" sz="2200" b="1" dirty="0">
                <a:latin typeface="Consolas" pitchFamily="49" charset="0"/>
              </a:rPr>
              <a:t>Time to get technical…</a:t>
            </a:r>
          </a:p>
        </p:txBody>
      </p:sp>
      <p:sp>
        <p:nvSpPr>
          <p:cNvPr id="5" name="Title 1">
            <a:extLst>
              <a:ext uri="{FF2B5EF4-FFF2-40B4-BE49-F238E27FC236}">
                <a16:creationId xmlns="" xmlns:a16="http://schemas.microsoft.com/office/drawing/2014/main" id="{28F263B6-1F54-A117-1B8D-73824D040219}"/>
              </a:ext>
            </a:extLst>
          </p:cNvPr>
          <p:cNvSpPr txBox="1">
            <a:spLocks/>
          </p:cNvSpPr>
          <p:nvPr/>
        </p:nvSpPr>
        <p:spPr>
          <a:xfrm>
            <a:off x="198964" y="3213100"/>
            <a:ext cx="4179748" cy="448508"/>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tx1"/>
                </a:solidFill>
                <a:effectLst/>
                <a:uLnTx/>
                <a:uFillTx/>
                <a:latin typeface="Consolas" pitchFamily="49" charset="0"/>
                <a:ea typeface="+mj-ea"/>
                <a:cs typeface="+mj-cs"/>
              </a:rPr>
              <a:t>Deep Dive!</a:t>
            </a:r>
          </a:p>
        </p:txBody>
      </p:sp>
      <p:pic>
        <p:nvPicPr>
          <p:cNvPr id="6" name="Picture 5">
            <a:extLst>
              <a:ext uri="{FF2B5EF4-FFF2-40B4-BE49-F238E27FC236}">
                <a16:creationId xmlns="" xmlns:a16="http://schemas.microsoft.com/office/drawing/2014/main" id="{E8B9E888-B8A9-0966-6C40-0F182C557DE4}"/>
              </a:ext>
            </a:extLst>
          </p:cNvPr>
          <p:cNvPicPr>
            <a:picLocks noChangeAspect="1"/>
          </p:cNvPicPr>
          <p:nvPr/>
        </p:nvPicPr>
        <p:blipFill>
          <a:blip r:embed="rId2"/>
          <a:stretch>
            <a:fillRect/>
          </a:stretch>
        </p:blipFill>
        <p:spPr>
          <a:xfrm>
            <a:off x="198964" y="1264561"/>
            <a:ext cx="4179748" cy="1948539"/>
          </a:xfrm>
          <a:prstGeom prst="rect">
            <a:avLst/>
          </a:prstGeom>
        </p:spPr>
      </p:pic>
      <p:pic>
        <p:nvPicPr>
          <p:cNvPr id="9" name="Picture 8">
            <a:extLst>
              <a:ext uri="{FF2B5EF4-FFF2-40B4-BE49-F238E27FC236}">
                <a16:creationId xmlns:a16="http://schemas.microsoft.com/office/drawing/2014/main" xmlns="" id="{68823A71-1E9C-E814-F9B4-6ACA3E9FA514}"/>
              </a:ext>
            </a:extLst>
          </p:cNvPr>
          <p:cNvPicPr>
            <a:picLocks noChangeAspect="1"/>
          </p:cNvPicPr>
          <p:nvPr/>
        </p:nvPicPr>
        <p:blipFill>
          <a:blip r:embed="rId3"/>
          <a:stretch>
            <a:fillRect/>
          </a:stretch>
        </p:blipFill>
        <p:spPr>
          <a:xfrm>
            <a:off x="4540250" y="292102"/>
            <a:ext cx="4591050" cy="3400425"/>
          </a:xfrm>
          <a:prstGeom prst="rect">
            <a:avLst/>
          </a:prstGeom>
        </p:spPr>
      </p:pic>
      <p:sp>
        <p:nvSpPr>
          <p:cNvPr id="10" name="Rectangle 9">
            <a:extLst>
              <a:ext uri="{FF2B5EF4-FFF2-40B4-BE49-F238E27FC236}">
                <a16:creationId xmlns:a16="http://schemas.microsoft.com/office/drawing/2014/main" xmlns="" id="{A9CE89FA-6971-79E0-47B0-98B6CA26F2F5}"/>
              </a:ext>
            </a:extLst>
          </p:cNvPr>
          <p:cNvSpPr/>
          <p:nvPr/>
        </p:nvSpPr>
        <p:spPr>
          <a:xfrm>
            <a:off x="4616450" y="1892302"/>
            <a:ext cx="4343400" cy="6858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2" name="Straight Connector 11"/>
          <p:cNvCxnSpPr/>
          <p:nvPr/>
        </p:nvCxnSpPr>
        <p:spPr>
          <a:xfrm>
            <a:off x="4514850" y="342900"/>
            <a:ext cx="0" cy="434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94300" y="4014400"/>
            <a:ext cx="3413114" cy="276999"/>
          </a:xfrm>
          <a:prstGeom prst="rect">
            <a:avLst/>
          </a:prstGeom>
          <a:noFill/>
        </p:spPr>
        <p:txBody>
          <a:bodyPr wrap="none" rtlCol="0">
            <a:spAutoFit/>
          </a:bodyPr>
          <a:lstStyle/>
          <a:p>
            <a:r>
              <a:rPr lang="en-US" sz="1200" dirty="0" smtClean="0">
                <a:latin typeface="Consolas" pitchFamily="49" charset="0"/>
              </a:rPr>
              <a:t>(from the IBM 5100 Maintenance manual)</a:t>
            </a:r>
            <a:endParaRPr lang="en-US" sz="1200" dirty="0">
              <a:latin typeface="Consolas" pitchFamily="49" charset="0"/>
            </a:endParaRPr>
          </a:p>
        </p:txBody>
      </p:sp>
    </p:spTree>
    <p:extLst>
      <p:ext uri="{BB962C8B-B14F-4D97-AF65-F5344CB8AC3E}">
        <p14:creationId xmlns="" xmlns:p14="http://schemas.microsoft.com/office/powerpoint/2010/main" val="130045653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a:extLst>
              <a:ext uri="{FF2B5EF4-FFF2-40B4-BE49-F238E27FC236}">
                <a16:creationId xmlns="" xmlns:a16="http://schemas.microsoft.com/office/drawing/2014/main" id="{C4FC93BD-66C7-B28E-C1EF-F18695C77A01}"/>
              </a:ext>
            </a:extLst>
          </p:cNvPr>
          <p:cNvGrpSpPr/>
          <p:nvPr/>
        </p:nvGrpSpPr>
        <p:grpSpPr>
          <a:xfrm>
            <a:off x="719731" y="945720"/>
            <a:ext cx="7632409" cy="3717416"/>
            <a:chOff x="282866" y="834260"/>
            <a:chExt cx="8627757" cy="4209228"/>
          </a:xfrm>
        </p:grpSpPr>
        <p:pic>
          <p:nvPicPr>
            <p:cNvPr id="31" name="Picture 2">
              <a:extLst>
                <a:ext uri="{FF2B5EF4-FFF2-40B4-BE49-F238E27FC236}">
                  <a16:creationId xmlns="" xmlns:a16="http://schemas.microsoft.com/office/drawing/2014/main" id="{84C91A2A-072F-9924-27DB-7E100CDFC6A2}"/>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82866" y="834260"/>
              <a:ext cx="4289134" cy="4156839"/>
            </a:xfrm>
            <a:prstGeom prst="rect">
              <a:avLst/>
            </a:prstGeom>
            <a:noFill/>
            <a:ln w="9525">
              <a:noFill/>
              <a:miter lim="800000"/>
              <a:headEnd/>
              <a:tailEnd/>
            </a:ln>
          </p:spPr>
        </p:pic>
        <p:pic>
          <p:nvPicPr>
            <p:cNvPr id="32" name="Picture 3">
              <a:extLst>
                <a:ext uri="{FF2B5EF4-FFF2-40B4-BE49-F238E27FC236}">
                  <a16:creationId xmlns="" xmlns:a16="http://schemas.microsoft.com/office/drawing/2014/main" id="{A1F2FAA1-D1EE-8058-2FEB-5D4C54F82818}"/>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648200" y="873012"/>
              <a:ext cx="4262423" cy="4170476"/>
            </a:xfrm>
            <a:prstGeom prst="rect">
              <a:avLst/>
            </a:prstGeom>
            <a:noFill/>
            <a:ln w="9525">
              <a:noFill/>
              <a:miter lim="800000"/>
              <a:headEnd/>
              <a:tailEnd/>
            </a:ln>
          </p:spPr>
        </p:pic>
        <p:sp>
          <p:nvSpPr>
            <p:cNvPr id="33" name="Rectangle 32">
              <a:extLst>
                <a:ext uri="{FF2B5EF4-FFF2-40B4-BE49-F238E27FC236}">
                  <a16:creationId xmlns="" xmlns:a16="http://schemas.microsoft.com/office/drawing/2014/main" id="{C1A4A85F-11FE-BFA0-4E1B-AF1FBD6C3FE5}"/>
                </a:ext>
              </a:extLst>
            </p:cNvPr>
            <p:cNvSpPr/>
            <p:nvPr/>
          </p:nvSpPr>
          <p:spPr>
            <a:xfrm>
              <a:off x="838200" y="2542190"/>
              <a:ext cx="3124200" cy="533400"/>
            </a:xfrm>
            <a:prstGeom prst="rect">
              <a:avLst/>
            </a:prstGeom>
            <a:solidFill>
              <a:srgbClr val="4F81BD">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 xmlns:a16="http://schemas.microsoft.com/office/drawing/2014/main" id="{52C19952-1F37-EA70-9C70-2B5FD99C07E0}"/>
                </a:ext>
              </a:extLst>
            </p:cNvPr>
            <p:cNvSpPr/>
            <p:nvPr/>
          </p:nvSpPr>
          <p:spPr>
            <a:xfrm>
              <a:off x="5213130" y="3065080"/>
              <a:ext cx="3124200" cy="533400"/>
            </a:xfrm>
            <a:prstGeom prst="rect">
              <a:avLst/>
            </a:prstGeom>
            <a:solidFill>
              <a:srgbClr val="4F81BD">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Rectangle 34">
              <a:extLst>
                <a:ext uri="{FF2B5EF4-FFF2-40B4-BE49-F238E27FC236}">
                  <a16:creationId xmlns="" xmlns:a16="http://schemas.microsoft.com/office/drawing/2014/main" id="{9E0E2752-8B4D-00F1-C44E-2CBD56BDBC69}"/>
                </a:ext>
              </a:extLst>
            </p:cNvPr>
            <p:cNvSpPr/>
            <p:nvPr/>
          </p:nvSpPr>
          <p:spPr>
            <a:xfrm>
              <a:off x="838200" y="3325210"/>
              <a:ext cx="3124200" cy="273270"/>
            </a:xfrm>
            <a:prstGeom prst="rect">
              <a:avLst/>
            </a:prstGeom>
            <a:solidFill>
              <a:srgbClr val="F79646">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 xmlns:a16="http://schemas.microsoft.com/office/drawing/2014/main" id="{3524CCAA-F45D-F1E1-7F89-AA9A76F8FDAB}"/>
                </a:ext>
              </a:extLst>
            </p:cNvPr>
            <p:cNvSpPr/>
            <p:nvPr/>
          </p:nvSpPr>
          <p:spPr>
            <a:xfrm>
              <a:off x="5223640" y="2791810"/>
              <a:ext cx="3124200" cy="273270"/>
            </a:xfrm>
            <a:prstGeom prst="rect">
              <a:avLst/>
            </a:prstGeom>
            <a:solidFill>
              <a:srgbClr val="F79646">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 xmlns:a16="http://schemas.microsoft.com/office/drawing/2014/main" id="{52DE4DEC-781D-E380-9706-87F4C55C02E5}"/>
                </a:ext>
              </a:extLst>
            </p:cNvPr>
            <p:cNvSpPr/>
            <p:nvPr/>
          </p:nvSpPr>
          <p:spPr>
            <a:xfrm>
              <a:off x="838200" y="3065080"/>
              <a:ext cx="3124200" cy="273270"/>
            </a:xfrm>
            <a:prstGeom prst="rect">
              <a:avLst/>
            </a:prstGeom>
            <a:solidFill>
              <a:srgbClr val="9BBB59">
                <a:lumMod val="60000"/>
                <a:lumOff val="4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 xmlns:a16="http://schemas.microsoft.com/office/drawing/2014/main" id="{1B0CE7B9-E131-E527-19A7-9AF922CE4DC7}"/>
                </a:ext>
              </a:extLst>
            </p:cNvPr>
            <p:cNvSpPr/>
            <p:nvPr/>
          </p:nvSpPr>
          <p:spPr>
            <a:xfrm>
              <a:off x="5223640" y="3837590"/>
              <a:ext cx="3124200" cy="273270"/>
            </a:xfrm>
            <a:prstGeom prst="rect">
              <a:avLst/>
            </a:prstGeom>
            <a:solidFill>
              <a:srgbClr val="9BBB59">
                <a:lumMod val="60000"/>
                <a:lumOff val="4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 xmlns:a16="http://schemas.microsoft.com/office/drawing/2014/main" id="{92FD71C4-70F4-582C-485F-55E7E690320D}"/>
                </a:ext>
              </a:extLst>
            </p:cNvPr>
            <p:cNvSpPr/>
            <p:nvPr/>
          </p:nvSpPr>
          <p:spPr>
            <a:xfrm>
              <a:off x="5226270" y="2531680"/>
              <a:ext cx="3124200" cy="273270"/>
            </a:xfrm>
            <a:prstGeom prst="rect">
              <a:avLst/>
            </a:prstGeom>
            <a:solidFill>
              <a:schemeClr val="accent6">
                <a:lumMod val="40000"/>
                <a:lumOff val="60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 xmlns:a16="http://schemas.microsoft.com/office/drawing/2014/main" id="{5067E62A-0B3C-EF37-E887-0C88C1D01457}"/>
                </a:ext>
              </a:extLst>
            </p:cNvPr>
            <p:cNvSpPr/>
            <p:nvPr/>
          </p:nvSpPr>
          <p:spPr>
            <a:xfrm>
              <a:off x="838200" y="2008790"/>
              <a:ext cx="3124200" cy="273270"/>
            </a:xfrm>
            <a:prstGeom prst="rect">
              <a:avLst/>
            </a:prstGeom>
            <a:solidFill>
              <a:srgbClr val="8064A2">
                <a:lumMod val="60000"/>
                <a:lumOff val="4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 xmlns:a16="http://schemas.microsoft.com/office/drawing/2014/main" id="{8131CD4A-C23B-AAB0-F613-7F4DF3E2A19E}"/>
                </a:ext>
              </a:extLst>
            </p:cNvPr>
            <p:cNvSpPr/>
            <p:nvPr/>
          </p:nvSpPr>
          <p:spPr>
            <a:xfrm>
              <a:off x="5234150" y="2268920"/>
              <a:ext cx="1634360" cy="273270"/>
            </a:xfrm>
            <a:prstGeom prst="rect">
              <a:avLst/>
            </a:prstGeom>
            <a:solidFill>
              <a:srgbClr val="8064A2">
                <a:lumMod val="60000"/>
                <a:lumOff val="4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 xmlns:a16="http://schemas.microsoft.com/office/drawing/2014/main" id="{D040AAD0-97A5-E3ED-9F1D-28E76DA9AF8C}"/>
                </a:ext>
              </a:extLst>
            </p:cNvPr>
            <p:cNvSpPr/>
            <p:nvPr/>
          </p:nvSpPr>
          <p:spPr>
            <a:xfrm>
              <a:off x="2493580" y="1735520"/>
              <a:ext cx="1460940" cy="273270"/>
            </a:xfrm>
            <a:prstGeom prst="rect">
              <a:avLst/>
            </a:prstGeom>
            <a:solidFill>
              <a:srgbClr val="8064A2">
                <a:lumMod val="60000"/>
                <a:lumOff val="4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TextBox 44">
              <a:extLst>
                <a:ext uri="{FF2B5EF4-FFF2-40B4-BE49-F238E27FC236}">
                  <a16:creationId xmlns="" xmlns:a16="http://schemas.microsoft.com/office/drawing/2014/main" id="{36064890-F75F-840D-2FF2-DC94F7D5C5ED}"/>
                </a:ext>
              </a:extLst>
            </p:cNvPr>
            <p:cNvSpPr txBox="1"/>
            <p:nvPr/>
          </p:nvSpPr>
          <p:spPr>
            <a:xfrm>
              <a:off x="2031790" y="3105412"/>
              <a:ext cx="564930" cy="203133"/>
            </a:xfrm>
            <a:prstGeom prst="rect">
              <a:avLst/>
            </a:prstGeom>
            <a:solidFill>
              <a:sysClr val="window" lastClr="FFFFFF">
                <a:lumMod val="75000"/>
              </a:sys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64KB</a:t>
              </a:r>
            </a:p>
          </p:txBody>
        </p:sp>
        <p:sp>
          <p:nvSpPr>
            <p:cNvPr id="46" name="TextBox 45">
              <a:extLst>
                <a:ext uri="{FF2B5EF4-FFF2-40B4-BE49-F238E27FC236}">
                  <a16:creationId xmlns="" xmlns:a16="http://schemas.microsoft.com/office/drawing/2014/main" id="{91CE352D-6AB9-A0AA-D650-D3A19FE16289}"/>
                </a:ext>
              </a:extLst>
            </p:cNvPr>
            <p:cNvSpPr txBox="1"/>
            <p:nvPr/>
          </p:nvSpPr>
          <p:spPr>
            <a:xfrm>
              <a:off x="7543800" y="3872658"/>
              <a:ext cx="564930" cy="203133"/>
            </a:xfrm>
            <a:prstGeom prst="rect">
              <a:avLst/>
            </a:prstGeom>
            <a:solidFill>
              <a:sysClr val="window" lastClr="FFFFFF">
                <a:lumMod val="75000"/>
              </a:sys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32KB</a:t>
              </a:r>
            </a:p>
          </p:txBody>
        </p:sp>
        <p:sp>
          <p:nvSpPr>
            <p:cNvPr id="47" name="TextBox 46">
              <a:extLst>
                <a:ext uri="{FF2B5EF4-FFF2-40B4-BE49-F238E27FC236}">
                  <a16:creationId xmlns="" xmlns:a16="http://schemas.microsoft.com/office/drawing/2014/main" id="{A9DC37E8-6C00-C4D0-8066-4628781A34CA}"/>
                </a:ext>
              </a:extLst>
            </p:cNvPr>
            <p:cNvSpPr txBox="1"/>
            <p:nvPr/>
          </p:nvSpPr>
          <p:spPr>
            <a:xfrm>
              <a:off x="6235480" y="2314463"/>
              <a:ext cx="511456" cy="203133"/>
            </a:xfrm>
            <a:prstGeom prst="rect">
              <a:avLst/>
            </a:prstGeom>
            <a:solidFill>
              <a:sysClr val="window" lastClr="FFFFFF">
                <a:lumMod val="75000"/>
              </a:sys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128KB</a:t>
              </a:r>
            </a:p>
          </p:txBody>
        </p:sp>
        <p:sp>
          <p:nvSpPr>
            <p:cNvPr id="48" name="TextBox 47">
              <a:extLst>
                <a:ext uri="{FF2B5EF4-FFF2-40B4-BE49-F238E27FC236}">
                  <a16:creationId xmlns="" xmlns:a16="http://schemas.microsoft.com/office/drawing/2014/main" id="{A69E51AD-6E7D-FBCC-890E-7AA2CDE18445}"/>
                </a:ext>
              </a:extLst>
            </p:cNvPr>
            <p:cNvSpPr txBox="1"/>
            <p:nvPr/>
          </p:nvSpPr>
          <p:spPr>
            <a:xfrm>
              <a:off x="5507522" y="3872658"/>
              <a:ext cx="457200" cy="203133"/>
            </a:xfrm>
            <a:prstGeom prst="rect">
              <a:avLst/>
            </a:prstGeom>
            <a:solidFill>
              <a:srgbClr val="FFC000"/>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20KB</a:t>
              </a:r>
            </a:p>
          </p:txBody>
        </p:sp>
        <p:sp>
          <p:nvSpPr>
            <p:cNvPr id="49" name="TextBox 48">
              <a:extLst>
                <a:ext uri="{FF2B5EF4-FFF2-40B4-BE49-F238E27FC236}">
                  <a16:creationId xmlns="" xmlns:a16="http://schemas.microsoft.com/office/drawing/2014/main" id="{72A7F46C-77CC-E935-4526-5E5247692483}"/>
                </a:ext>
              </a:extLst>
            </p:cNvPr>
            <p:cNvSpPr txBox="1"/>
            <p:nvPr/>
          </p:nvSpPr>
          <p:spPr>
            <a:xfrm>
              <a:off x="7708562" y="2568974"/>
              <a:ext cx="457200" cy="203133"/>
            </a:xfrm>
            <a:prstGeom prst="rect">
              <a:avLst/>
            </a:prstGeom>
            <a:solidFill>
              <a:schemeClr val="tx1">
                <a:lumMod val="40000"/>
                <a:lumOff val="60000"/>
              </a:scheme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72KB</a:t>
              </a:r>
            </a:p>
          </p:txBody>
        </p:sp>
        <p:sp>
          <p:nvSpPr>
            <p:cNvPr id="50" name="TextBox 49">
              <a:extLst>
                <a:ext uri="{FF2B5EF4-FFF2-40B4-BE49-F238E27FC236}">
                  <a16:creationId xmlns="" xmlns:a16="http://schemas.microsoft.com/office/drawing/2014/main" id="{A2097AE1-CF64-43DB-5426-943CBEE39C2D}"/>
                </a:ext>
              </a:extLst>
            </p:cNvPr>
            <p:cNvSpPr txBox="1"/>
            <p:nvPr/>
          </p:nvSpPr>
          <p:spPr>
            <a:xfrm>
              <a:off x="7215452" y="2568974"/>
              <a:ext cx="457200" cy="203133"/>
            </a:xfrm>
            <a:prstGeom prst="rect">
              <a:avLst/>
            </a:prstGeom>
            <a:solidFill>
              <a:schemeClr val="accent4">
                <a:lumMod val="60000"/>
                <a:lumOff val="40000"/>
                <a:alpha val="50000"/>
              </a:scheme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16KB</a:t>
              </a:r>
            </a:p>
          </p:txBody>
        </p:sp>
        <p:sp>
          <p:nvSpPr>
            <p:cNvPr id="51" name="TextBox 50">
              <a:extLst>
                <a:ext uri="{FF2B5EF4-FFF2-40B4-BE49-F238E27FC236}">
                  <a16:creationId xmlns="" xmlns:a16="http://schemas.microsoft.com/office/drawing/2014/main" id="{4EC1CCDD-E07C-7A36-FDE2-2B0AE7320990}"/>
                </a:ext>
              </a:extLst>
            </p:cNvPr>
            <p:cNvSpPr txBox="1"/>
            <p:nvPr/>
          </p:nvSpPr>
          <p:spPr>
            <a:xfrm>
              <a:off x="6000632" y="3872658"/>
              <a:ext cx="457200" cy="203133"/>
            </a:xfrm>
            <a:prstGeom prst="rect">
              <a:avLst/>
            </a:prstGeom>
            <a:solidFill>
              <a:srgbClr val="335FFA">
                <a:alpha val="50000"/>
              </a:srgb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16KB</a:t>
              </a:r>
            </a:p>
          </p:txBody>
        </p:sp>
        <p:sp>
          <p:nvSpPr>
            <p:cNvPr id="53" name="TextBox 52">
              <a:extLst>
                <a:ext uri="{FF2B5EF4-FFF2-40B4-BE49-F238E27FC236}">
                  <a16:creationId xmlns="" xmlns:a16="http://schemas.microsoft.com/office/drawing/2014/main" id="{04E4C9F3-99A7-099A-3147-22E88FDDF7C2}"/>
                </a:ext>
              </a:extLst>
            </p:cNvPr>
            <p:cNvSpPr txBox="1"/>
            <p:nvPr/>
          </p:nvSpPr>
          <p:spPr>
            <a:xfrm>
              <a:off x="3352800" y="1780712"/>
              <a:ext cx="457200" cy="203133"/>
            </a:xfrm>
            <a:prstGeom prst="rect">
              <a:avLst/>
            </a:prstGeom>
            <a:solidFill>
              <a:sysClr val="window" lastClr="FFFFFF">
                <a:lumMod val="75000"/>
              </a:sys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96KB</a:t>
              </a:r>
            </a:p>
          </p:txBody>
        </p:sp>
        <p:sp>
          <p:nvSpPr>
            <p:cNvPr id="54" name="TextBox 53">
              <a:extLst>
                <a:ext uri="{FF2B5EF4-FFF2-40B4-BE49-F238E27FC236}">
                  <a16:creationId xmlns="" xmlns:a16="http://schemas.microsoft.com/office/drawing/2014/main" id="{E42050AE-0BE4-4331-D5FC-1C0A6F16ADF5}"/>
                </a:ext>
              </a:extLst>
            </p:cNvPr>
            <p:cNvSpPr txBox="1"/>
            <p:nvPr/>
          </p:nvSpPr>
          <p:spPr>
            <a:xfrm>
              <a:off x="1333500" y="2339975"/>
              <a:ext cx="590550" cy="141577"/>
            </a:xfrm>
            <a:prstGeom prst="rect">
              <a:avLst/>
            </a:prstGeom>
            <a:solidFill>
              <a:schemeClr val="accent4">
                <a:lumMod val="60000"/>
                <a:lumOff val="40000"/>
                <a:alpha val="50000"/>
              </a:schemeClr>
            </a:solidFill>
          </p:spPr>
          <p:txBody>
            <a:bodyPr wrap="square" lIns="9144" tIns="9144" rIns="9144" bIns="9144" rtlCol="0">
              <a:spAutoFit/>
            </a:bodyPr>
            <a:lstStyle/>
            <a:p>
              <a:pPr algn="ctr" defTabSz="914400" fontAlgn="auto">
                <a:spcBef>
                  <a:spcPts val="0"/>
                </a:spcBef>
                <a:spcAft>
                  <a:spcPts val="0"/>
                </a:spcAft>
              </a:pPr>
              <a:r>
                <a:rPr lang="en-US" sz="800" dirty="0">
                  <a:solidFill>
                    <a:srgbClr val="FF0000"/>
                  </a:solidFill>
                  <a:latin typeface="Consolas" panose="020B0609020204030204" pitchFamily="49" charset="0"/>
                  <a:ea typeface="+mn-ea"/>
                  <a:cs typeface="+mn-cs"/>
                </a:rPr>
                <a:t>(18KB)</a:t>
              </a:r>
            </a:p>
          </p:txBody>
        </p:sp>
        <p:cxnSp>
          <p:nvCxnSpPr>
            <p:cNvPr id="55" name="Straight Arrow Connector 25">
              <a:extLst>
                <a:ext uri="{FF2B5EF4-FFF2-40B4-BE49-F238E27FC236}">
                  <a16:creationId xmlns="" xmlns:a16="http://schemas.microsoft.com/office/drawing/2014/main" id="{FE19A3F7-0313-2F25-E565-53FB4A577AC6}"/>
                </a:ext>
              </a:extLst>
            </p:cNvPr>
            <p:cNvCxnSpPr>
              <a:cxnSpLocks/>
              <a:endCxn id="54" idx="3"/>
            </p:cNvCxnSpPr>
            <p:nvPr/>
          </p:nvCxnSpPr>
          <p:spPr>
            <a:xfrm rot="5400000">
              <a:off x="1815366" y="2092529"/>
              <a:ext cx="426919" cy="209550"/>
            </a:xfrm>
            <a:prstGeom prst="bentConnector2">
              <a:avLst/>
            </a:prstGeom>
            <a:noFill/>
            <a:ln w="9525" cap="flat" cmpd="sng" algn="ctr">
              <a:solidFill>
                <a:srgbClr val="4F81BD">
                  <a:shade val="95000"/>
                  <a:satMod val="105000"/>
                </a:srgbClr>
              </a:solidFill>
              <a:prstDash val="solid"/>
              <a:tailEnd type="triangle"/>
            </a:ln>
            <a:effectLst/>
          </p:spPr>
        </p:cxnSp>
      </p:grpSp>
      <p:sp>
        <p:nvSpPr>
          <p:cNvPr id="57" name="Rectangle 56">
            <a:extLst>
              <a:ext uri="{FF2B5EF4-FFF2-40B4-BE49-F238E27FC236}">
                <a16:creationId xmlns="" xmlns:a16="http://schemas.microsoft.com/office/drawing/2014/main" id="{D040AAD0-97A5-E3ED-9F1D-28E76DA9AF8C}"/>
              </a:ext>
            </a:extLst>
          </p:cNvPr>
          <p:cNvSpPr/>
          <p:nvPr/>
        </p:nvSpPr>
        <p:spPr>
          <a:xfrm>
            <a:off x="1210998" y="1741675"/>
            <a:ext cx="1464406" cy="241341"/>
          </a:xfrm>
          <a:prstGeom prst="rect">
            <a:avLst/>
          </a:prstGeom>
          <a:solidFill>
            <a:schemeClr val="accent6">
              <a:lumMod val="40000"/>
              <a:lumOff val="60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Title 1">
            <a:extLst>
              <a:ext uri="{FF2B5EF4-FFF2-40B4-BE49-F238E27FC236}">
                <a16:creationId xmlns="" xmlns:a16="http://schemas.microsoft.com/office/drawing/2014/main" id="{5C88ED07-E5BC-9ADA-E333-9C85B2128B5F}"/>
              </a:ext>
            </a:extLst>
          </p:cNvPr>
          <p:cNvSpPr txBox="1">
            <a:spLocks/>
          </p:cNvSpPr>
          <p:nvPr/>
        </p:nvSpPr>
        <p:spPr>
          <a:xfrm>
            <a:off x="330195" y="274638"/>
            <a:ext cx="8229600" cy="403282"/>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anose="020B0609020204030204" pitchFamily="49" charset="0"/>
              </a:rPr>
              <a:t>A1 Board Comparison</a:t>
            </a:r>
          </a:p>
        </p:txBody>
      </p:sp>
      <p:sp>
        <p:nvSpPr>
          <p:cNvPr id="43" name="TextBox 42">
            <a:extLst>
              <a:ext uri="{FF2B5EF4-FFF2-40B4-BE49-F238E27FC236}">
                <a16:creationId xmlns="" xmlns:a16="http://schemas.microsoft.com/office/drawing/2014/main" id="{9F799407-E093-AA0B-EE14-034200A1D6CA}"/>
              </a:ext>
            </a:extLst>
          </p:cNvPr>
          <p:cNvSpPr txBox="1"/>
          <p:nvPr/>
        </p:nvSpPr>
        <p:spPr>
          <a:xfrm>
            <a:off x="719731" y="591824"/>
            <a:ext cx="3725264" cy="369332"/>
          </a:xfrm>
          <a:prstGeom prst="rect">
            <a:avLst/>
          </a:prstGeom>
          <a:noFill/>
        </p:spPr>
        <p:txBody>
          <a:bodyPr wrap="square" rtlCol="0">
            <a:spAutoFit/>
          </a:bodyPr>
          <a:lstStyle/>
          <a:p>
            <a:pPr algn="ctr" defTabSz="914400" fontAlgn="auto">
              <a:spcBef>
                <a:spcPts val="0"/>
              </a:spcBef>
              <a:spcAft>
                <a:spcPts val="0"/>
              </a:spcAft>
            </a:pPr>
            <a:r>
              <a:rPr lang="en-US" dirty="0">
                <a:solidFill>
                  <a:prstClr val="black"/>
                </a:solidFill>
                <a:latin typeface="Consolas" panose="020B0609020204030204" pitchFamily="49" charset="0"/>
                <a:ea typeface="+mn-ea"/>
                <a:cs typeface="+mn-cs"/>
              </a:rPr>
              <a:t>IBM 5100</a:t>
            </a:r>
          </a:p>
        </p:txBody>
      </p:sp>
      <p:sp>
        <p:nvSpPr>
          <p:cNvPr id="44" name="TextBox 43">
            <a:extLst>
              <a:ext uri="{FF2B5EF4-FFF2-40B4-BE49-F238E27FC236}">
                <a16:creationId xmlns="" xmlns:a16="http://schemas.microsoft.com/office/drawing/2014/main" id="{74C94C40-A2FA-DB62-3ECA-71D0527FC808}"/>
              </a:ext>
            </a:extLst>
          </p:cNvPr>
          <p:cNvSpPr txBox="1"/>
          <p:nvPr/>
        </p:nvSpPr>
        <p:spPr>
          <a:xfrm>
            <a:off x="4715933" y="583357"/>
            <a:ext cx="3636207" cy="369332"/>
          </a:xfrm>
          <a:prstGeom prst="rect">
            <a:avLst/>
          </a:prstGeom>
          <a:noFill/>
        </p:spPr>
        <p:txBody>
          <a:bodyPr wrap="square" rtlCol="0">
            <a:spAutoFit/>
          </a:bodyPr>
          <a:lstStyle/>
          <a:p>
            <a:pPr algn="ctr" defTabSz="914400" fontAlgn="auto">
              <a:spcBef>
                <a:spcPts val="0"/>
              </a:spcBef>
              <a:spcAft>
                <a:spcPts val="0"/>
              </a:spcAft>
            </a:pPr>
            <a:r>
              <a:rPr lang="en-US" dirty="0">
                <a:solidFill>
                  <a:prstClr val="black"/>
                </a:solidFill>
                <a:latin typeface="Consolas" panose="020B0609020204030204" pitchFamily="49" charset="0"/>
                <a:ea typeface="+mn-ea"/>
                <a:cs typeface="+mn-cs"/>
              </a:rPr>
              <a:t>IBM 5110</a:t>
            </a:r>
          </a:p>
        </p:txBody>
      </p:sp>
      <p:sp>
        <p:nvSpPr>
          <p:cNvPr id="29" name="Rectangle 28"/>
          <p:cNvSpPr/>
          <p:nvPr/>
        </p:nvSpPr>
        <p:spPr>
          <a:xfrm>
            <a:off x="1249098" y="2955650"/>
            <a:ext cx="289560" cy="17347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b="1" dirty="0" smtClean="0">
                <a:solidFill>
                  <a:schemeClr val="tx1"/>
                </a:solidFill>
                <a:latin typeface="Consolas" pitchFamily="49" charset="0"/>
              </a:rPr>
              <a:t>(APL)</a:t>
            </a:r>
          </a:p>
        </p:txBody>
      </p:sp>
      <p:sp>
        <p:nvSpPr>
          <p:cNvPr id="58" name="TextBox 57">
            <a:extLst>
              <a:ext uri="{FF2B5EF4-FFF2-40B4-BE49-F238E27FC236}">
                <a16:creationId xmlns="" xmlns:a16="http://schemas.microsoft.com/office/drawing/2014/main" id="{273CE133-6D46-2C11-2411-655B52D4BB7D}"/>
              </a:ext>
            </a:extLst>
          </p:cNvPr>
          <p:cNvSpPr txBox="1"/>
          <p:nvPr/>
        </p:nvSpPr>
        <p:spPr>
          <a:xfrm>
            <a:off x="2154726" y="1781587"/>
            <a:ext cx="404455" cy="179399"/>
          </a:xfrm>
          <a:prstGeom prst="rect">
            <a:avLst/>
          </a:prstGeom>
          <a:solidFill>
            <a:sysClr val="window" lastClr="FFFFFF">
              <a:lumMod val="75000"/>
            </a:sysClr>
          </a:solidFill>
        </p:spPr>
        <p:txBody>
          <a:bodyPr wrap="square" lIns="9144" tIns="9144" rIns="9144" bIns="914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54KB</a:t>
            </a:r>
          </a:p>
        </p:txBody>
      </p:sp>
      <p:sp>
        <p:nvSpPr>
          <p:cNvPr id="59" name="Rectangle 58"/>
          <p:cNvSpPr/>
          <p:nvPr/>
        </p:nvSpPr>
        <p:spPr>
          <a:xfrm>
            <a:off x="3389779" y="3081746"/>
            <a:ext cx="404455" cy="173475"/>
          </a:xfrm>
          <a:prstGeom prst="rect">
            <a:avLst/>
          </a:prstGeom>
          <a:solidFill>
            <a:srgbClr val="335F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dirty="0" smtClean="0">
                <a:latin typeface="Consolas" pitchFamily="49" charset="0"/>
              </a:rPr>
              <a:t>(BASIC)</a:t>
            </a:r>
          </a:p>
        </p:txBody>
      </p:sp>
      <p:sp>
        <p:nvSpPr>
          <p:cNvPr id="60" name="Left Brace 59"/>
          <p:cNvSpPr/>
          <p:nvPr/>
        </p:nvSpPr>
        <p:spPr>
          <a:xfrm>
            <a:off x="601128" y="1781587"/>
            <a:ext cx="118603" cy="431165"/>
          </a:xfrm>
          <a:prstGeom prst="leftBrace">
            <a:avLst>
              <a:gd name="adj1" fmla="val 61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94611" y="1797700"/>
            <a:ext cx="587020" cy="369332"/>
          </a:xfrm>
          <a:prstGeom prst="rect">
            <a:avLst/>
          </a:prstGeom>
          <a:noFill/>
        </p:spPr>
        <p:txBody>
          <a:bodyPr wrap="none" rtlCol="0">
            <a:spAutoFit/>
          </a:bodyPr>
          <a:lstStyle/>
          <a:p>
            <a:r>
              <a:rPr lang="en-US" dirty="0" smtClean="0"/>
              <a:t>“</a:t>
            </a:r>
            <a:r>
              <a:rPr lang="en-US" dirty="0" err="1" smtClean="0"/>
              <a:t>nx</a:t>
            </a:r>
            <a:r>
              <a:rPr lang="en-US" dirty="0" smtClean="0"/>
              <a:t>”</a:t>
            </a:r>
            <a:endParaRPr lang="en-US" dirty="0"/>
          </a:p>
        </p:txBody>
      </p:sp>
      <p:sp>
        <p:nvSpPr>
          <p:cNvPr id="62" name="Left Brace 61"/>
          <p:cNvSpPr/>
          <p:nvPr/>
        </p:nvSpPr>
        <p:spPr>
          <a:xfrm flipH="1">
            <a:off x="8360016" y="2250852"/>
            <a:ext cx="164521" cy="431165"/>
          </a:xfrm>
          <a:prstGeom prst="leftBrace">
            <a:avLst>
              <a:gd name="adj1" fmla="val 618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8494057" y="2252525"/>
            <a:ext cx="587020" cy="369332"/>
          </a:xfrm>
          <a:prstGeom prst="rect">
            <a:avLst/>
          </a:prstGeom>
          <a:noFill/>
        </p:spPr>
        <p:txBody>
          <a:bodyPr wrap="none" rtlCol="0">
            <a:spAutoFit/>
          </a:bodyPr>
          <a:lstStyle/>
          <a:p>
            <a:r>
              <a:rPr lang="en-US" dirty="0" smtClean="0"/>
              <a:t>“</a:t>
            </a:r>
            <a:r>
              <a:rPr lang="en-US" dirty="0" err="1" smtClean="0"/>
              <a:t>nx</a:t>
            </a:r>
            <a:r>
              <a:rPr lang="en-US" dirty="0" smtClean="0"/>
              <a:t>”</a:t>
            </a:r>
            <a:endParaRPr lang="en-US" dirty="0"/>
          </a:p>
        </p:txBody>
      </p:sp>
      <p:sp>
        <p:nvSpPr>
          <p:cNvPr id="52" name="Rectangle 51"/>
          <p:cNvSpPr/>
          <p:nvPr/>
        </p:nvSpPr>
        <p:spPr>
          <a:xfrm>
            <a:off x="1538658" y="2522173"/>
            <a:ext cx="542555" cy="99684"/>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b="1" dirty="0" smtClean="0">
                <a:solidFill>
                  <a:schemeClr val="tx1"/>
                </a:solidFill>
                <a:latin typeface="Consolas" pitchFamily="49" charset="0"/>
              </a:rPr>
              <a:t>KBD, TAPE</a:t>
            </a:r>
          </a:p>
        </p:txBody>
      </p:sp>
      <p:sp>
        <p:nvSpPr>
          <p:cNvPr id="56" name="Rectangle 55"/>
          <p:cNvSpPr/>
          <p:nvPr/>
        </p:nvSpPr>
        <p:spPr>
          <a:xfrm>
            <a:off x="1538658" y="2738095"/>
            <a:ext cx="542555" cy="105459"/>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b="1" dirty="0" smtClean="0">
                <a:solidFill>
                  <a:schemeClr val="tx1"/>
                </a:solidFill>
                <a:latin typeface="Consolas" pitchFamily="49" charset="0"/>
              </a:rPr>
              <a:t>PALM</a:t>
            </a:r>
          </a:p>
        </p:txBody>
      </p:sp>
      <p:sp>
        <p:nvSpPr>
          <p:cNvPr id="64" name="Rectangle 63"/>
          <p:cNvSpPr/>
          <p:nvPr/>
        </p:nvSpPr>
        <p:spPr>
          <a:xfrm>
            <a:off x="5235307" y="2982062"/>
            <a:ext cx="542555" cy="99684"/>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b="1" dirty="0" smtClean="0">
                <a:solidFill>
                  <a:schemeClr val="tx1"/>
                </a:solidFill>
                <a:latin typeface="Consolas" pitchFamily="49" charset="0"/>
              </a:rPr>
              <a:t>KBD, TAPE</a:t>
            </a:r>
          </a:p>
        </p:txBody>
      </p:sp>
      <p:sp>
        <p:nvSpPr>
          <p:cNvPr id="65" name="Rectangle 64"/>
          <p:cNvSpPr/>
          <p:nvPr/>
        </p:nvSpPr>
        <p:spPr>
          <a:xfrm>
            <a:off x="5235307" y="3197984"/>
            <a:ext cx="542555" cy="105459"/>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600" b="1" dirty="0" smtClean="0">
                <a:solidFill>
                  <a:schemeClr val="tx1"/>
                </a:solidFill>
                <a:latin typeface="Consolas" pitchFamily="49" charset="0"/>
              </a:rPr>
              <a:t>PALM</a:t>
            </a:r>
          </a:p>
        </p:txBody>
      </p:sp>
    </p:spTree>
    <p:extLst>
      <p:ext uri="{BB962C8B-B14F-4D97-AF65-F5344CB8AC3E}">
        <p14:creationId xmlns="" xmlns:p14="http://schemas.microsoft.com/office/powerpoint/2010/main" val="220155533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 xmlns:a16="http://schemas.microsoft.com/office/drawing/2014/main" id="{78052474-705E-F31D-9279-8D8156838A50}"/>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497692" y="1192990"/>
            <a:ext cx="2493408" cy="4846437"/>
          </a:xfrm>
          <a:prstGeom prst="rect">
            <a:avLst/>
          </a:prstGeom>
          <a:noFill/>
          <a:ln w="9525">
            <a:noFill/>
            <a:miter lim="800000"/>
            <a:headEnd/>
            <a:tailEnd/>
          </a:ln>
        </p:spPr>
      </p:pic>
      <p:sp>
        <p:nvSpPr>
          <p:cNvPr id="18" name="Title 1">
            <a:extLst>
              <a:ext uri="{FF2B5EF4-FFF2-40B4-BE49-F238E27FC236}">
                <a16:creationId xmlns="" xmlns:a16="http://schemas.microsoft.com/office/drawing/2014/main" id="{FB3B5BA5-19DA-DBCF-D148-C088BECE6C2E}"/>
              </a:ext>
            </a:extLst>
          </p:cNvPr>
          <p:cNvSpPr txBox="1">
            <a:spLocks/>
          </p:cNvSpPr>
          <p:nvPr/>
        </p:nvSpPr>
        <p:spPr>
          <a:xfrm>
            <a:off x="152400" y="274638"/>
            <a:ext cx="8991600" cy="3810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Comparison of Instruction Sets</a:t>
            </a:r>
          </a:p>
        </p:txBody>
      </p:sp>
      <p:pic>
        <p:nvPicPr>
          <p:cNvPr id="19" name="Picture 18">
            <a:extLst>
              <a:ext uri="{FF2B5EF4-FFF2-40B4-BE49-F238E27FC236}">
                <a16:creationId xmlns="" xmlns:a16="http://schemas.microsoft.com/office/drawing/2014/main" id="{6ABF7831-339B-A8D6-72DB-08DF55AA97B2}"/>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800600" y="1240973"/>
            <a:ext cx="2133600" cy="4347134"/>
          </a:xfrm>
          <a:prstGeom prst="rect">
            <a:avLst/>
          </a:prstGeom>
          <a:noFill/>
          <a:ln w="9525">
            <a:noFill/>
            <a:miter lim="800000"/>
            <a:headEnd/>
            <a:tailEnd/>
          </a:ln>
        </p:spPr>
      </p:pic>
      <p:pic>
        <p:nvPicPr>
          <p:cNvPr id="20" name="Picture 6">
            <a:extLst>
              <a:ext uri="{FF2B5EF4-FFF2-40B4-BE49-F238E27FC236}">
                <a16:creationId xmlns="" xmlns:a16="http://schemas.microsoft.com/office/drawing/2014/main" id="{9E509A5D-B463-BEF4-CC96-83082C96C298}"/>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6662353" y="1164773"/>
            <a:ext cx="2634047" cy="4619626"/>
          </a:xfrm>
          <a:prstGeom prst="rect">
            <a:avLst/>
          </a:prstGeom>
          <a:noFill/>
          <a:ln w="9525">
            <a:noFill/>
            <a:miter lim="800000"/>
            <a:headEnd/>
            <a:tailEnd/>
          </a:ln>
        </p:spPr>
      </p:pic>
      <p:pic>
        <p:nvPicPr>
          <p:cNvPr id="21" name="Picture 7">
            <a:extLst>
              <a:ext uri="{FF2B5EF4-FFF2-40B4-BE49-F238E27FC236}">
                <a16:creationId xmlns="" xmlns:a16="http://schemas.microsoft.com/office/drawing/2014/main" id="{C6080AD5-B97A-FE69-1A66-8BEFE9178B4A}"/>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6200" y="1240973"/>
            <a:ext cx="2346474" cy="7448550"/>
          </a:xfrm>
          <a:prstGeom prst="rect">
            <a:avLst/>
          </a:prstGeom>
          <a:noFill/>
          <a:ln w="9525">
            <a:noFill/>
            <a:miter lim="800000"/>
            <a:headEnd/>
            <a:tailEnd/>
          </a:ln>
        </p:spPr>
      </p:pic>
      <p:sp>
        <p:nvSpPr>
          <p:cNvPr id="22" name="Rectangle 21">
            <a:extLst>
              <a:ext uri="{FF2B5EF4-FFF2-40B4-BE49-F238E27FC236}">
                <a16:creationId xmlns="" xmlns:a16="http://schemas.microsoft.com/office/drawing/2014/main" id="{B209B1FB-649D-37D7-564A-718D6AD6AF21}"/>
              </a:ext>
            </a:extLst>
          </p:cNvPr>
          <p:cNvSpPr/>
          <p:nvPr/>
        </p:nvSpPr>
        <p:spPr>
          <a:xfrm>
            <a:off x="262760" y="783773"/>
            <a:ext cx="1981200" cy="381000"/>
          </a:xfrm>
          <a:prstGeom prst="rect">
            <a:avLst/>
          </a:prstGeom>
          <a:solidFill>
            <a:srgbClr val="EEECE1">
              <a:lumMod val="5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pitchFamily="49" charset="0"/>
                <a:ea typeface="+mn-ea"/>
                <a:cs typeface="+mn-cs"/>
              </a:rPr>
              <a:t>IBM System/360</a:t>
            </a:r>
          </a:p>
        </p:txBody>
      </p:sp>
      <p:sp>
        <p:nvSpPr>
          <p:cNvPr id="23" name="Rectangle 22">
            <a:extLst>
              <a:ext uri="{FF2B5EF4-FFF2-40B4-BE49-F238E27FC236}">
                <a16:creationId xmlns="" xmlns:a16="http://schemas.microsoft.com/office/drawing/2014/main" id="{A0C71BEE-AD1A-D61B-FB31-26AD970650CF}"/>
              </a:ext>
            </a:extLst>
          </p:cNvPr>
          <p:cNvSpPr/>
          <p:nvPr/>
        </p:nvSpPr>
        <p:spPr>
          <a:xfrm>
            <a:off x="4953000" y="783773"/>
            <a:ext cx="1676400" cy="381000"/>
          </a:xfrm>
          <a:prstGeom prst="rect">
            <a:avLst/>
          </a:prstGeom>
          <a:solidFill>
            <a:srgbClr val="EEECE1">
              <a:lumMod val="5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nsolas" pitchFamily="49" charset="0"/>
                <a:ea typeface="+mn-ea"/>
                <a:cs typeface="+mn-cs"/>
              </a:rPr>
              <a:t>IBM System/3</a:t>
            </a:r>
          </a:p>
        </p:txBody>
      </p:sp>
      <p:sp>
        <p:nvSpPr>
          <p:cNvPr id="24" name="Rectangle 23">
            <a:extLst>
              <a:ext uri="{FF2B5EF4-FFF2-40B4-BE49-F238E27FC236}">
                <a16:creationId xmlns="" xmlns:a16="http://schemas.microsoft.com/office/drawing/2014/main" id="{AE438117-AA08-5963-CD20-46B73A8A884B}"/>
              </a:ext>
            </a:extLst>
          </p:cNvPr>
          <p:cNvSpPr/>
          <p:nvPr/>
        </p:nvSpPr>
        <p:spPr>
          <a:xfrm>
            <a:off x="7010400" y="783773"/>
            <a:ext cx="1905000" cy="381000"/>
          </a:xfrm>
          <a:prstGeom prst="rect">
            <a:avLst/>
          </a:prstGeom>
          <a:solidFill>
            <a:srgbClr val="EEECE1">
              <a:lumMod val="5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nsolas" pitchFamily="49" charset="0"/>
                <a:ea typeface="+mn-ea"/>
                <a:cs typeface="+mn-cs"/>
              </a:rPr>
              <a:t>IBM 5100 (</a:t>
            </a:r>
            <a:r>
              <a:rPr kumimoji="0" lang="en-US" sz="1600" b="1" i="0" u="none" strike="noStrike" kern="0" cap="none" spc="0" normalizeH="0" baseline="0" noProof="0" dirty="0">
                <a:ln>
                  <a:noFill/>
                </a:ln>
                <a:solidFill>
                  <a:prstClr val="white"/>
                </a:solidFill>
                <a:effectLst/>
                <a:uLnTx/>
                <a:uFillTx/>
                <a:latin typeface="Consolas" pitchFamily="49" charset="0"/>
                <a:ea typeface="+mn-ea"/>
                <a:cs typeface="+mn-cs"/>
              </a:rPr>
              <a:t>PALM</a:t>
            </a:r>
            <a:r>
              <a:rPr kumimoji="0" lang="en-US" sz="1600" b="0" i="0" u="none" strike="noStrike" kern="0" cap="none" spc="0" normalizeH="0" baseline="0" noProof="0" dirty="0">
                <a:ln>
                  <a:noFill/>
                </a:ln>
                <a:solidFill>
                  <a:prstClr val="white"/>
                </a:solidFill>
                <a:effectLst/>
                <a:uLnTx/>
                <a:uFillTx/>
                <a:latin typeface="Consolas" pitchFamily="49" charset="0"/>
                <a:ea typeface="+mn-ea"/>
                <a:cs typeface="+mn-cs"/>
              </a:rPr>
              <a:t>)</a:t>
            </a:r>
          </a:p>
        </p:txBody>
      </p:sp>
      <p:cxnSp>
        <p:nvCxnSpPr>
          <p:cNvPr id="25" name="Straight Connector 24">
            <a:extLst>
              <a:ext uri="{FF2B5EF4-FFF2-40B4-BE49-F238E27FC236}">
                <a16:creationId xmlns="" xmlns:a16="http://schemas.microsoft.com/office/drawing/2014/main" id="{2C5EEE7F-BB7A-E8C8-FE52-89D925A4B003}"/>
              </a:ext>
            </a:extLst>
          </p:cNvPr>
          <p:cNvCxnSpPr/>
          <p:nvPr/>
        </p:nvCxnSpPr>
        <p:spPr>
          <a:xfrm>
            <a:off x="2538250" y="783773"/>
            <a:ext cx="0" cy="5638800"/>
          </a:xfrm>
          <a:prstGeom prst="line">
            <a:avLst/>
          </a:prstGeom>
          <a:noFill/>
          <a:ln w="38100" cap="flat" cmpd="sng" algn="ctr">
            <a:solidFill>
              <a:sysClr val="windowText" lastClr="000000"/>
            </a:solidFill>
            <a:prstDash val="solid"/>
          </a:ln>
          <a:effectLst/>
        </p:spPr>
      </p:cxnSp>
      <p:cxnSp>
        <p:nvCxnSpPr>
          <p:cNvPr id="26" name="Straight Connector 25">
            <a:extLst>
              <a:ext uri="{FF2B5EF4-FFF2-40B4-BE49-F238E27FC236}">
                <a16:creationId xmlns="" xmlns:a16="http://schemas.microsoft.com/office/drawing/2014/main" id="{0F062379-014C-E135-9552-0379B9156BFF}"/>
              </a:ext>
            </a:extLst>
          </p:cNvPr>
          <p:cNvCxnSpPr/>
          <p:nvPr/>
        </p:nvCxnSpPr>
        <p:spPr>
          <a:xfrm>
            <a:off x="4845270" y="783773"/>
            <a:ext cx="0" cy="5638800"/>
          </a:xfrm>
          <a:prstGeom prst="line">
            <a:avLst/>
          </a:prstGeom>
          <a:noFill/>
          <a:ln w="38100" cap="flat" cmpd="sng" algn="ctr">
            <a:solidFill>
              <a:sysClr val="windowText" lastClr="000000"/>
            </a:solidFill>
            <a:prstDash val="solid"/>
          </a:ln>
          <a:effectLst/>
        </p:spPr>
      </p:cxnSp>
      <p:cxnSp>
        <p:nvCxnSpPr>
          <p:cNvPr id="27" name="Straight Connector 26">
            <a:extLst>
              <a:ext uri="{FF2B5EF4-FFF2-40B4-BE49-F238E27FC236}">
                <a16:creationId xmlns="" xmlns:a16="http://schemas.microsoft.com/office/drawing/2014/main" id="{7C5AC955-96A5-141B-E2B3-5725678F711D}"/>
              </a:ext>
            </a:extLst>
          </p:cNvPr>
          <p:cNvCxnSpPr/>
          <p:nvPr/>
        </p:nvCxnSpPr>
        <p:spPr>
          <a:xfrm>
            <a:off x="6705600" y="783773"/>
            <a:ext cx="0" cy="5638800"/>
          </a:xfrm>
          <a:prstGeom prst="line">
            <a:avLst/>
          </a:prstGeom>
          <a:noFill/>
          <a:ln w="38100" cap="flat" cmpd="sng" algn="ctr">
            <a:solidFill>
              <a:sysClr val="windowText" lastClr="000000"/>
            </a:solidFill>
            <a:prstDash val="solid"/>
          </a:ln>
          <a:effectLst/>
        </p:spPr>
      </p:cxnSp>
      <p:sp>
        <p:nvSpPr>
          <p:cNvPr id="28" name="Rectangle 27">
            <a:extLst>
              <a:ext uri="{FF2B5EF4-FFF2-40B4-BE49-F238E27FC236}">
                <a16:creationId xmlns="" xmlns:a16="http://schemas.microsoft.com/office/drawing/2014/main" id="{D33C4F75-1EE7-3E04-5B2E-E7D07E269B0F}"/>
              </a:ext>
            </a:extLst>
          </p:cNvPr>
          <p:cNvSpPr/>
          <p:nvPr/>
        </p:nvSpPr>
        <p:spPr>
          <a:xfrm>
            <a:off x="2895600" y="783773"/>
            <a:ext cx="1676400" cy="381000"/>
          </a:xfrm>
          <a:prstGeom prst="rect">
            <a:avLst/>
          </a:prstGeom>
          <a:solidFill>
            <a:srgbClr val="EEECE1">
              <a:lumMod val="5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nsolas" pitchFamily="49" charset="0"/>
                <a:ea typeface="+mn-ea"/>
                <a:cs typeface="+mn-cs"/>
              </a:rPr>
              <a:t>IBM 1130</a:t>
            </a:r>
          </a:p>
        </p:txBody>
      </p:sp>
      <p:sp>
        <p:nvSpPr>
          <p:cNvPr id="29" name="TextBox 28">
            <a:extLst>
              <a:ext uri="{FF2B5EF4-FFF2-40B4-BE49-F238E27FC236}">
                <a16:creationId xmlns="" xmlns:a16="http://schemas.microsoft.com/office/drawing/2014/main" id="{2652B0DE-541B-1CA1-67C0-BE6C3E1A3F65}"/>
              </a:ext>
            </a:extLst>
          </p:cNvPr>
          <p:cNvSpPr txBox="1"/>
          <p:nvPr/>
        </p:nvSpPr>
        <p:spPr>
          <a:xfrm>
            <a:off x="4903002" y="5584373"/>
            <a:ext cx="1811713" cy="215444"/>
          </a:xfrm>
          <a:prstGeom prst="rect">
            <a:avLst/>
          </a:prstGeom>
          <a:noFill/>
        </p:spPr>
        <p:txBody>
          <a:bodyPr wrap="none" rtlCol="0">
            <a:spAutoFit/>
          </a:bodyPr>
          <a:lstStyle/>
          <a:p>
            <a:pPr algn="ctr" defTabSz="914400" fontAlgn="auto">
              <a:spcBef>
                <a:spcPts val="0"/>
              </a:spcBef>
              <a:spcAft>
                <a:spcPts val="0"/>
              </a:spcAft>
            </a:pPr>
            <a:r>
              <a:rPr lang="en-US" sz="800" dirty="0">
                <a:solidFill>
                  <a:prstClr val="black"/>
                </a:solidFill>
                <a:latin typeface="Consolas" panose="020B0609020204030204" pitchFamily="49" charset="0"/>
                <a:ea typeface="+mn-ea"/>
                <a:cs typeface="+mn-cs"/>
              </a:rPr>
              <a:t>(plus over 40 extended codes)</a:t>
            </a:r>
          </a:p>
        </p:txBody>
      </p:sp>
    </p:spTree>
    <p:extLst>
      <p:ext uri="{BB962C8B-B14F-4D97-AF65-F5344CB8AC3E}">
        <p14:creationId xmlns="" xmlns:p14="http://schemas.microsoft.com/office/powerpoint/2010/main" val="47870000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 xmlns:a16="http://schemas.microsoft.com/office/drawing/2014/main" id="{6BD42F43-53E5-DC79-5BE8-CFF2A084BC42}"/>
              </a:ext>
            </a:extLst>
          </p:cNvPr>
          <p:cNvSpPr txBox="1">
            <a:spLocks/>
          </p:cNvSpPr>
          <p:nvPr/>
        </p:nvSpPr>
        <p:spPr>
          <a:xfrm>
            <a:off x="457200" y="217488"/>
            <a:ext cx="8229600" cy="48736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b="1" dirty="0">
                <a:latin typeface="Consolas" pitchFamily="49" charset="0"/>
              </a:rPr>
              <a:t>Prototype to Production</a:t>
            </a:r>
          </a:p>
        </p:txBody>
      </p:sp>
      <p:sp>
        <p:nvSpPr>
          <p:cNvPr id="26" name="Rectangle 25">
            <a:extLst>
              <a:ext uri="{FF2B5EF4-FFF2-40B4-BE49-F238E27FC236}">
                <a16:creationId xmlns="" xmlns:a16="http://schemas.microsoft.com/office/drawing/2014/main" id="{8D731418-6BD2-B54D-7F8D-B7AC2AF6DF91}"/>
              </a:ext>
            </a:extLst>
          </p:cNvPr>
          <p:cNvSpPr/>
          <p:nvPr/>
        </p:nvSpPr>
        <p:spPr>
          <a:xfrm>
            <a:off x="304800" y="1562100"/>
            <a:ext cx="19050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Controller (PALM)</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endPar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endParaRPr>
          </a:p>
        </p:txBody>
      </p:sp>
      <p:sp>
        <p:nvSpPr>
          <p:cNvPr id="27" name="Rectangle 26">
            <a:extLst>
              <a:ext uri="{FF2B5EF4-FFF2-40B4-BE49-F238E27FC236}">
                <a16:creationId xmlns="" xmlns:a16="http://schemas.microsoft.com/office/drawing/2014/main" id="{8788E4F1-AE15-1D23-DA52-1C7C16D76B6C}"/>
              </a:ext>
            </a:extLst>
          </p:cNvPr>
          <p:cNvSpPr/>
          <p:nvPr/>
        </p:nvSpPr>
        <p:spPr>
          <a:xfrm>
            <a:off x="304800" y="2171700"/>
            <a:ext cx="1905000" cy="533400"/>
          </a:xfrm>
          <a:prstGeom prst="rect">
            <a:avLst/>
          </a:prstGeom>
          <a:solidFill>
            <a:srgbClr val="1F497D">
              <a:lumMod val="40000"/>
              <a:lumOff val="60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(IBM 1130)</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endPar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endParaRPr>
          </a:p>
        </p:txBody>
      </p:sp>
      <p:sp>
        <p:nvSpPr>
          <p:cNvPr id="28" name="Rectangle 27">
            <a:extLst>
              <a:ext uri="{FF2B5EF4-FFF2-40B4-BE49-F238E27FC236}">
                <a16:creationId xmlns="" xmlns:a16="http://schemas.microsoft.com/office/drawing/2014/main" id="{39C9311C-20B7-B40D-4238-C8D2BE1DACE1}"/>
              </a:ext>
            </a:extLst>
          </p:cNvPr>
          <p:cNvSpPr/>
          <p:nvPr/>
        </p:nvSpPr>
        <p:spPr>
          <a:xfrm>
            <a:off x="3200400" y="1562100"/>
            <a:ext cx="18288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Controller (PALM)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64KB</a:t>
            </a:r>
          </a:p>
        </p:txBody>
      </p:sp>
      <p:sp>
        <p:nvSpPr>
          <p:cNvPr id="29" name="Rectangle 28">
            <a:extLst>
              <a:ext uri="{FF2B5EF4-FFF2-40B4-BE49-F238E27FC236}">
                <a16:creationId xmlns="" xmlns:a16="http://schemas.microsoft.com/office/drawing/2014/main" id="{496C87B9-E96A-389D-1707-4597998F2DBB}"/>
              </a:ext>
            </a:extLst>
          </p:cNvPr>
          <p:cNvSpPr/>
          <p:nvPr/>
        </p:nvSpPr>
        <p:spPr>
          <a:xfrm>
            <a:off x="2514600" y="2171700"/>
            <a:ext cx="1524000" cy="533400"/>
          </a:xfrm>
          <a:prstGeom prst="rect">
            <a:avLst/>
          </a:prstGeom>
          <a:solidFill>
            <a:srgbClr val="EEECE1">
              <a:lumMod val="75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(IBM S360)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96KB</a:t>
            </a:r>
          </a:p>
        </p:txBody>
      </p:sp>
      <p:sp>
        <p:nvSpPr>
          <p:cNvPr id="30" name="Rectangle 29">
            <a:extLst>
              <a:ext uri="{FF2B5EF4-FFF2-40B4-BE49-F238E27FC236}">
                <a16:creationId xmlns="" xmlns:a16="http://schemas.microsoft.com/office/drawing/2014/main" id="{040C33DE-4BEC-C857-6EC1-9211AD7B57DD}"/>
              </a:ext>
            </a:extLst>
          </p:cNvPr>
          <p:cNvSpPr/>
          <p:nvPr/>
        </p:nvSpPr>
        <p:spPr>
          <a:xfrm>
            <a:off x="4114800" y="2171700"/>
            <a:ext cx="1524000" cy="533400"/>
          </a:xfrm>
          <a:prstGeom prst="rect">
            <a:avLst/>
          </a:prstGeom>
          <a:solidFill>
            <a:srgbClr val="C0504D">
              <a:lumMod val="60000"/>
              <a:lumOff val="40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(IBM S3)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54KB</a:t>
            </a:r>
          </a:p>
        </p:txBody>
      </p:sp>
      <p:sp>
        <p:nvSpPr>
          <p:cNvPr id="31" name="Rectangle 30">
            <a:extLst>
              <a:ext uri="{FF2B5EF4-FFF2-40B4-BE49-F238E27FC236}">
                <a16:creationId xmlns="" xmlns:a16="http://schemas.microsoft.com/office/drawing/2014/main" id="{4F564400-397A-C8E0-6B0E-DBC74722DA8B}"/>
              </a:ext>
            </a:extLst>
          </p:cNvPr>
          <p:cNvSpPr/>
          <p:nvPr/>
        </p:nvSpPr>
        <p:spPr>
          <a:xfrm>
            <a:off x="6629400" y="1562100"/>
            <a:ext cx="16764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Executable(PALM)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32KB</a:t>
            </a:r>
          </a:p>
        </p:txBody>
      </p:sp>
      <p:sp>
        <p:nvSpPr>
          <p:cNvPr id="32" name="Rectangle 31">
            <a:extLst>
              <a:ext uri="{FF2B5EF4-FFF2-40B4-BE49-F238E27FC236}">
                <a16:creationId xmlns="" xmlns:a16="http://schemas.microsoft.com/office/drawing/2014/main" id="{CEC19309-73E3-5A96-4BB0-5422636393D5}"/>
              </a:ext>
            </a:extLst>
          </p:cNvPr>
          <p:cNvSpPr/>
          <p:nvPr/>
        </p:nvSpPr>
        <p:spPr>
          <a:xfrm>
            <a:off x="5867400" y="3505200"/>
            <a:ext cx="1524000" cy="533400"/>
          </a:xfrm>
          <a:prstGeom prst="rect">
            <a:avLst/>
          </a:prstGeom>
          <a:solidFill>
            <a:srgbClr val="EEECE1">
              <a:lumMod val="75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(IBM S360)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128KB</a:t>
            </a:r>
          </a:p>
        </p:txBody>
      </p:sp>
      <p:sp>
        <p:nvSpPr>
          <p:cNvPr id="33" name="Rectangle 32">
            <a:extLst>
              <a:ext uri="{FF2B5EF4-FFF2-40B4-BE49-F238E27FC236}">
                <a16:creationId xmlns="" xmlns:a16="http://schemas.microsoft.com/office/drawing/2014/main" id="{EEC96D59-6AA4-4756-BD1F-F6828C2F5FBF}"/>
              </a:ext>
            </a:extLst>
          </p:cNvPr>
          <p:cNvSpPr/>
          <p:nvPr/>
        </p:nvSpPr>
        <p:spPr>
          <a:xfrm>
            <a:off x="7467600" y="3505200"/>
            <a:ext cx="1524000" cy="533400"/>
          </a:xfrm>
          <a:prstGeom prst="rect">
            <a:avLst/>
          </a:prstGeom>
          <a:solidFill>
            <a:srgbClr val="C0504D">
              <a:lumMod val="60000"/>
              <a:lumOff val="40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(IBM S3)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72KB</a:t>
            </a:r>
          </a:p>
        </p:txBody>
      </p:sp>
      <p:sp>
        <p:nvSpPr>
          <p:cNvPr id="34" name="Rectangle 33">
            <a:extLst>
              <a:ext uri="{FF2B5EF4-FFF2-40B4-BE49-F238E27FC236}">
                <a16:creationId xmlns="" xmlns:a16="http://schemas.microsoft.com/office/drawing/2014/main" id="{981A2D55-5A6F-48A0-B42F-3DA817D59F5F}"/>
              </a:ext>
            </a:extLst>
          </p:cNvPr>
          <p:cNvSpPr/>
          <p:nvPr/>
        </p:nvSpPr>
        <p:spPr>
          <a:xfrm>
            <a:off x="5867400" y="2895600"/>
            <a:ext cx="15240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ROS</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(PALM) </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20KB</a:t>
            </a:r>
          </a:p>
        </p:txBody>
      </p:sp>
      <p:sp>
        <p:nvSpPr>
          <p:cNvPr id="35" name="Rectangle 34">
            <a:extLst>
              <a:ext uri="{FF2B5EF4-FFF2-40B4-BE49-F238E27FC236}">
                <a16:creationId xmlns="" xmlns:a16="http://schemas.microsoft.com/office/drawing/2014/main" id="{C9BF7013-6DBB-6B5F-1E71-57019A7BB58A}"/>
              </a:ext>
            </a:extLst>
          </p:cNvPr>
          <p:cNvSpPr/>
          <p:nvPr/>
        </p:nvSpPr>
        <p:spPr>
          <a:xfrm>
            <a:off x="7467600" y="2895600"/>
            <a:ext cx="15240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ROS (PALM) </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16KB</a:t>
            </a:r>
          </a:p>
        </p:txBody>
      </p:sp>
      <p:sp>
        <p:nvSpPr>
          <p:cNvPr id="36" name="Rectangle 35">
            <a:extLst>
              <a:ext uri="{FF2B5EF4-FFF2-40B4-BE49-F238E27FC236}">
                <a16:creationId xmlns="" xmlns:a16="http://schemas.microsoft.com/office/drawing/2014/main" id="{8B05154F-BA48-A1C6-CAFF-05198E58E743}"/>
              </a:ext>
            </a:extLst>
          </p:cNvPr>
          <p:cNvSpPr/>
          <p:nvPr/>
        </p:nvSpPr>
        <p:spPr>
          <a:xfrm>
            <a:off x="6629400" y="2200275"/>
            <a:ext cx="16764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Common ROS</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r>
              <a:rPr kumimoji="0" lang="en-US" sz="1200" b="0" i="0" u="none" strike="noStrike" kern="0" cap="none" spc="0" normalizeH="0" baseline="0" noProof="0" dirty="0" smtClean="0">
                <a:ln>
                  <a:noFill/>
                </a:ln>
                <a:solidFill>
                  <a:prstClr val="white"/>
                </a:solidFill>
                <a:effectLst/>
                <a:uLnTx/>
                <a:uFillTx/>
                <a:latin typeface="Consolas" pitchFamily="49" charset="0"/>
                <a:ea typeface="+mn-ea"/>
                <a:cs typeface="+mn-cs"/>
              </a:rPr>
              <a:t>16KB</a:t>
            </a:r>
            <a:endPar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endParaRPr>
          </a:p>
        </p:txBody>
      </p:sp>
      <p:sp>
        <p:nvSpPr>
          <p:cNvPr id="37" name="TextBox 36">
            <a:extLst>
              <a:ext uri="{FF2B5EF4-FFF2-40B4-BE49-F238E27FC236}">
                <a16:creationId xmlns="" xmlns:a16="http://schemas.microsoft.com/office/drawing/2014/main" id="{2466DB20-569C-A2C9-4A81-8374C9EFE910}"/>
              </a:ext>
            </a:extLst>
          </p:cNvPr>
          <p:cNvSpPr txBox="1"/>
          <p:nvPr/>
        </p:nvSpPr>
        <p:spPr>
          <a:xfrm>
            <a:off x="7460451" y="4042231"/>
            <a:ext cx="1665841" cy="246221"/>
          </a:xfrm>
          <a:prstGeom prst="rect">
            <a:avLst/>
          </a:prstGeom>
          <a:noFill/>
        </p:spPr>
        <p:txBody>
          <a:bodyPr wrap="none" rtlCol="0">
            <a:spAutoFit/>
          </a:bodyPr>
          <a:lstStyle/>
          <a:p>
            <a:pPr defTabSz="914400" fontAlgn="auto">
              <a:spcBef>
                <a:spcPts val="0"/>
              </a:spcBef>
              <a:spcAft>
                <a:spcPts val="0"/>
              </a:spcAft>
            </a:pPr>
            <a:r>
              <a:rPr lang="en-US" sz="1000" dirty="0">
                <a:solidFill>
                  <a:prstClr val="black"/>
                </a:solidFill>
                <a:latin typeface="Consolas" pitchFamily="49" charset="0"/>
                <a:ea typeface="+mn-ea"/>
                <a:cs typeface="+mn-cs"/>
              </a:rPr>
              <a:t>“Non-Executable” (NX)</a:t>
            </a:r>
          </a:p>
        </p:txBody>
      </p:sp>
      <p:cxnSp>
        <p:nvCxnSpPr>
          <p:cNvPr id="38" name="Straight Connector 37">
            <a:extLst>
              <a:ext uri="{FF2B5EF4-FFF2-40B4-BE49-F238E27FC236}">
                <a16:creationId xmlns="" xmlns:a16="http://schemas.microsoft.com/office/drawing/2014/main" id="{9A7434AF-775E-A4FF-B161-368837795DEC}"/>
              </a:ext>
            </a:extLst>
          </p:cNvPr>
          <p:cNvCxnSpPr>
            <a:cxnSpLocks/>
          </p:cNvCxnSpPr>
          <p:nvPr/>
        </p:nvCxnSpPr>
        <p:spPr>
          <a:xfrm>
            <a:off x="2362200" y="819150"/>
            <a:ext cx="0" cy="1885950"/>
          </a:xfrm>
          <a:prstGeom prst="line">
            <a:avLst/>
          </a:prstGeom>
          <a:noFill/>
          <a:ln w="25400" cap="flat" cmpd="sng" algn="ctr">
            <a:solidFill>
              <a:sysClr val="windowText" lastClr="000000"/>
            </a:solidFill>
            <a:prstDash val="solid"/>
          </a:ln>
          <a:effectLst/>
        </p:spPr>
      </p:cxnSp>
      <p:cxnSp>
        <p:nvCxnSpPr>
          <p:cNvPr id="39" name="Straight Connector 38">
            <a:extLst>
              <a:ext uri="{FF2B5EF4-FFF2-40B4-BE49-F238E27FC236}">
                <a16:creationId xmlns="" xmlns:a16="http://schemas.microsoft.com/office/drawing/2014/main" id="{203ADA0E-8C64-E50C-F63C-9496D76C116D}"/>
              </a:ext>
            </a:extLst>
          </p:cNvPr>
          <p:cNvCxnSpPr>
            <a:cxnSpLocks/>
          </p:cNvCxnSpPr>
          <p:nvPr/>
        </p:nvCxnSpPr>
        <p:spPr>
          <a:xfrm>
            <a:off x="5746530" y="819150"/>
            <a:ext cx="0" cy="3219450"/>
          </a:xfrm>
          <a:prstGeom prst="line">
            <a:avLst/>
          </a:prstGeom>
          <a:noFill/>
          <a:ln w="25400" cap="flat" cmpd="sng" algn="ctr">
            <a:solidFill>
              <a:sysClr val="windowText" lastClr="000000"/>
            </a:solidFill>
            <a:prstDash val="solid"/>
          </a:ln>
          <a:effectLst/>
        </p:spPr>
      </p:cxnSp>
      <p:sp>
        <p:nvSpPr>
          <p:cNvPr id="40" name="Rectangle 39">
            <a:extLst>
              <a:ext uri="{FF2B5EF4-FFF2-40B4-BE49-F238E27FC236}">
                <a16:creationId xmlns="" xmlns:a16="http://schemas.microsoft.com/office/drawing/2014/main" id="{6A716ADF-E30D-0793-3C97-51F918E97C87}"/>
              </a:ext>
            </a:extLst>
          </p:cNvPr>
          <p:cNvSpPr/>
          <p:nvPr/>
        </p:nvSpPr>
        <p:spPr>
          <a:xfrm>
            <a:off x="3276600" y="819150"/>
            <a:ext cx="1676400" cy="533400"/>
          </a:xfrm>
          <a:prstGeom prst="rect">
            <a:avLst/>
          </a:prstGeom>
          <a:solidFill>
            <a:srgbClr val="EEECE1">
              <a:lumMod val="5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IBM 5100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(1975)</a:t>
            </a:r>
          </a:p>
        </p:txBody>
      </p:sp>
      <p:sp>
        <p:nvSpPr>
          <p:cNvPr id="41" name="Rectangle 40">
            <a:extLst>
              <a:ext uri="{FF2B5EF4-FFF2-40B4-BE49-F238E27FC236}">
                <a16:creationId xmlns="" xmlns:a16="http://schemas.microsoft.com/office/drawing/2014/main" id="{7F3BC5C5-E37E-BDA7-AE69-B9389BA60A51}"/>
              </a:ext>
            </a:extLst>
          </p:cNvPr>
          <p:cNvSpPr/>
          <p:nvPr/>
        </p:nvSpPr>
        <p:spPr>
          <a:xfrm>
            <a:off x="6629400" y="819150"/>
            <a:ext cx="1676400" cy="533400"/>
          </a:xfrm>
          <a:prstGeom prst="rect">
            <a:avLst/>
          </a:prstGeom>
          <a:solidFill>
            <a:srgbClr val="EEECE1">
              <a:lumMod val="5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IBM 5110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(1977)</a:t>
            </a:r>
          </a:p>
        </p:txBody>
      </p:sp>
      <p:sp>
        <p:nvSpPr>
          <p:cNvPr id="42" name="Rectangle 41">
            <a:extLst>
              <a:ext uri="{FF2B5EF4-FFF2-40B4-BE49-F238E27FC236}">
                <a16:creationId xmlns="" xmlns:a16="http://schemas.microsoft.com/office/drawing/2014/main" id="{B02307F4-1A1F-D769-A307-85CBDDA7779E}"/>
              </a:ext>
            </a:extLst>
          </p:cNvPr>
          <p:cNvSpPr/>
          <p:nvPr/>
        </p:nvSpPr>
        <p:spPr>
          <a:xfrm>
            <a:off x="304800" y="819150"/>
            <a:ext cx="1905000" cy="533400"/>
          </a:xfrm>
          <a:prstGeom prst="rect">
            <a:avLst/>
          </a:prstGeom>
          <a:solidFill>
            <a:srgbClr val="EEECE1">
              <a:lumMod val="5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SCAMP</a:t>
            </a:r>
            <a:b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b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(1973)</a:t>
            </a:r>
          </a:p>
        </p:txBody>
      </p:sp>
      <p:sp>
        <p:nvSpPr>
          <p:cNvPr id="43" name="Rectangle 42">
            <a:extLst>
              <a:ext uri="{FF2B5EF4-FFF2-40B4-BE49-F238E27FC236}">
                <a16:creationId xmlns="" xmlns:a16="http://schemas.microsoft.com/office/drawing/2014/main" id="{5BE28D23-1BF6-E1C1-3087-1DAE429F9A3F}"/>
              </a:ext>
            </a:extLst>
          </p:cNvPr>
          <p:cNvSpPr/>
          <p:nvPr/>
        </p:nvSpPr>
        <p:spPr>
          <a:xfrm>
            <a:off x="304800" y="2886074"/>
            <a:ext cx="5334000" cy="1152525"/>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The system </a:t>
            </a:r>
            <a:r>
              <a:rPr kumimoji="0" lang="en-US" sz="1200" b="1" i="0" u="sng" strike="noStrike" kern="0" cap="none" spc="0" normalizeH="0" baseline="0" noProof="0" dirty="0">
                <a:ln>
                  <a:noFill/>
                </a:ln>
                <a:solidFill>
                  <a:prstClr val="white"/>
                </a:solidFill>
                <a:effectLst/>
                <a:uLnTx/>
                <a:uFillTx/>
                <a:latin typeface="Consolas" pitchFamily="49" charset="0"/>
                <a:ea typeface="+mn-ea"/>
                <a:cs typeface="+mn-cs"/>
              </a:rPr>
              <a:t>does</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 provide a way to extract and export the </a:t>
            </a:r>
            <a:r>
              <a:rPr kumimoji="0" lang="en-US" sz="1200" b="0" i="0" u="none" strike="noStrike" kern="0" cap="none" spc="0" normalizeH="0" baseline="0" noProof="0" dirty="0" smtClean="0">
                <a:ln>
                  <a:noFill/>
                </a:ln>
                <a:solidFill>
                  <a:prstClr val="white"/>
                </a:solidFill>
                <a:effectLst/>
                <a:uLnTx/>
                <a:uFillTx/>
                <a:latin typeface="Consolas" pitchFamily="49" charset="0"/>
                <a:ea typeface="+mn-ea"/>
                <a:cs typeface="+mn-cs"/>
              </a:rPr>
              <a:t/>
            </a:r>
            <a:br>
              <a:rPr kumimoji="0" lang="en-US" sz="1200" b="0" i="0" u="none" strike="noStrike" kern="0" cap="none" spc="0" normalizeH="0" baseline="0" noProof="0" dirty="0" smtClean="0">
                <a:ln>
                  <a:noFill/>
                </a:ln>
                <a:solidFill>
                  <a:prstClr val="white"/>
                </a:solidFill>
                <a:effectLst/>
                <a:uLnTx/>
                <a:uFillTx/>
                <a:latin typeface="Consolas" pitchFamily="49" charset="0"/>
                <a:ea typeface="+mn-ea"/>
                <a:cs typeface="+mn-cs"/>
              </a:rPr>
            </a:br>
            <a:r>
              <a:rPr kumimoji="0" lang="en-US" sz="1200" b="0" i="0" u="none" strike="noStrike" kern="0" cap="none" spc="0" normalizeH="0" baseline="0" noProof="0" dirty="0" smtClean="0">
                <a:ln>
                  <a:noFill/>
                </a:ln>
                <a:solidFill>
                  <a:prstClr val="white"/>
                </a:solidFill>
                <a:effectLst/>
                <a:uLnTx/>
                <a:uFillTx/>
                <a:latin typeface="Consolas" pitchFamily="49" charset="0"/>
                <a:ea typeface="+mn-ea"/>
                <a:cs typeface="+mn-cs"/>
              </a:rPr>
              <a:t>non-executable </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and support ROS. (as devices)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But how was the Executable ROS itself extracted?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A: By using a special feature of the system startup.</a:t>
            </a:r>
          </a:p>
        </p:txBody>
      </p:sp>
      <p:sp>
        <p:nvSpPr>
          <p:cNvPr id="44" name="TextBox 43">
            <a:extLst>
              <a:ext uri="{FF2B5EF4-FFF2-40B4-BE49-F238E27FC236}">
                <a16:creationId xmlns="" xmlns:a16="http://schemas.microsoft.com/office/drawing/2014/main" id="{2C31CCBA-136C-CE87-7495-3AD638EC57F6}"/>
              </a:ext>
            </a:extLst>
          </p:cNvPr>
          <p:cNvSpPr txBox="1"/>
          <p:nvPr/>
        </p:nvSpPr>
        <p:spPr>
          <a:xfrm>
            <a:off x="238125" y="4091672"/>
            <a:ext cx="6556603" cy="276999"/>
          </a:xfrm>
          <a:prstGeom prst="rect">
            <a:avLst/>
          </a:prstGeom>
          <a:noFill/>
        </p:spPr>
        <p:txBody>
          <a:bodyPr wrap="none" rtlCol="0">
            <a:spAutoFit/>
          </a:bodyPr>
          <a:lstStyle/>
          <a:p>
            <a:pPr defTabSz="914400" fontAlgn="auto">
              <a:spcBef>
                <a:spcPts val="0"/>
              </a:spcBef>
              <a:spcAft>
                <a:spcPts val="0"/>
              </a:spcAft>
            </a:pPr>
            <a:r>
              <a:rPr lang="en-US" sz="1200" dirty="0">
                <a:solidFill>
                  <a:prstClr val="black"/>
                </a:solidFill>
                <a:latin typeface="Consolas" pitchFamily="49" charset="0"/>
                <a:ea typeface="+mn-ea"/>
                <a:cs typeface="+mn-cs"/>
              </a:rPr>
              <a:t>The above was discussed by Joey Tuttle (IBM 5100 developer) at VCF in 2003</a:t>
            </a:r>
            <a:r>
              <a:rPr lang="en-US" sz="1200" dirty="0" smtClean="0">
                <a:solidFill>
                  <a:prstClr val="black"/>
                </a:solidFill>
                <a:latin typeface="Consolas" pitchFamily="49" charset="0"/>
                <a:ea typeface="+mn-ea"/>
                <a:cs typeface="+mn-cs"/>
              </a:rPr>
              <a:t>.</a:t>
            </a:r>
            <a:endParaRPr lang="en-US" sz="1200" dirty="0">
              <a:solidFill>
                <a:prstClr val="black"/>
              </a:solidFill>
              <a:latin typeface="Consolas" pitchFamily="49" charset="0"/>
              <a:ea typeface="+mn-ea"/>
              <a:cs typeface="+mn-cs"/>
            </a:endParaRPr>
          </a:p>
        </p:txBody>
      </p:sp>
      <p:sp>
        <p:nvSpPr>
          <p:cNvPr id="45" name="Rectangle 44">
            <a:extLst>
              <a:ext uri="{FF2B5EF4-FFF2-40B4-BE49-F238E27FC236}">
                <a16:creationId xmlns="" xmlns:a16="http://schemas.microsoft.com/office/drawing/2014/main" id="{2633D88B-D493-2DB8-378E-11F91C196033}"/>
              </a:ext>
            </a:extLst>
          </p:cNvPr>
          <p:cNvSpPr/>
          <p:nvPr/>
        </p:nvSpPr>
        <p:spPr>
          <a:xfrm>
            <a:off x="5105400" y="2476500"/>
            <a:ext cx="533400" cy="2286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Consolas" pitchFamily="49" charset="0"/>
                <a:ea typeface="+mn-ea"/>
                <a:cs typeface="+mn-cs"/>
              </a:rPr>
              <a:t>ROS Control</a:t>
            </a:r>
            <a:endParaRPr kumimoji="0" lang="en-US" sz="800" b="0" i="0" u="none" strike="noStrike" kern="0" cap="none" spc="0" normalizeH="0" baseline="0" noProof="0" dirty="0">
              <a:ln>
                <a:noFill/>
              </a:ln>
              <a:solidFill>
                <a:prstClr val="white"/>
              </a:solidFill>
              <a:effectLst/>
              <a:uLnTx/>
              <a:uFillTx/>
              <a:latin typeface="Consolas" pitchFamily="49" charset="0"/>
              <a:ea typeface="+mn-ea"/>
              <a:cs typeface="+mn-cs"/>
            </a:endParaRPr>
          </a:p>
        </p:txBody>
      </p:sp>
    </p:spTree>
    <p:extLst>
      <p:ext uri="{BB962C8B-B14F-4D97-AF65-F5344CB8AC3E}">
        <p14:creationId xmlns="" xmlns:p14="http://schemas.microsoft.com/office/powerpoint/2010/main" val="21434860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 xmlns:a16="http://schemas.microsoft.com/office/drawing/2014/main" id="{82797FAC-6DE0-5981-EC02-1B58FAC24116}"/>
              </a:ext>
            </a:extLst>
          </p:cNvPr>
          <p:cNvGrpSpPr/>
          <p:nvPr/>
        </p:nvGrpSpPr>
        <p:grpSpPr>
          <a:xfrm>
            <a:off x="190500" y="242888"/>
            <a:ext cx="8763000" cy="4511675"/>
            <a:chOff x="-614908" y="229808"/>
            <a:chExt cx="9539502" cy="6370168"/>
          </a:xfrm>
        </p:grpSpPr>
        <p:sp>
          <p:nvSpPr>
            <p:cNvPr id="11" name="Title 1">
              <a:extLst>
                <a:ext uri="{FF2B5EF4-FFF2-40B4-BE49-F238E27FC236}">
                  <a16:creationId xmlns="" xmlns:a16="http://schemas.microsoft.com/office/drawing/2014/main" id="{57B6D6C1-7745-EE0B-6071-73FF8BA92235}"/>
                </a:ext>
              </a:extLst>
            </p:cNvPr>
            <p:cNvSpPr txBox="1">
              <a:spLocks/>
            </p:cNvSpPr>
            <p:nvPr/>
          </p:nvSpPr>
          <p:spPr>
            <a:xfrm>
              <a:off x="457200" y="229808"/>
              <a:ext cx="8229600" cy="51328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dirty="0">
                  <a:latin typeface="Consolas" pitchFamily="49" charset="0"/>
                </a:rPr>
                <a:t>Executable ROS Extraction</a:t>
              </a:r>
            </a:p>
          </p:txBody>
        </p:sp>
        <p:sp>
          <p:nvSpPr>
            <p:cNvPr id="12" name="Content Placeholder 2">
              <a:extLst>
                <a:ext uri="{FF2B5EF4-FFF2-40B4-BE49-F238E27FC236}">
                  <a16:creationId xmlns="" xmlns:a16="http://schemas.microsoft.com/office/drawing/2014/main" id="{3531E695-F548-6695-8E0D-17BA13A83EEB}"/>
                </a:ext>
              </a:extLst>
            </p:cNvPr>
            <p:cNvSpPr txBox="1">
              <a:spLocks/>
            </p:cNvSpPr>
            <p:nvPr/>
          </p:nvSpPr>
          <p:spPr>
            <a:xfrm>
              <a:off x="-614908" y="824697"/>
              <a:ext cx="9454108"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800" b="1" dirty="0">
                  <a:latin typeface="Consolas" pitchFamily="49" charset="0"/>
                </a:rPr>
                <a:t>Christian Corti </a:t>
              </a:r>
              <a:r>
                <a:rPr lang="en-US" sz="1800" dirty="0">
                  <a:latin typeface="Consolas" pitchFamily="49" charset="0"/>
                </a:rPr>
                <a:t>determined an approach on the IBM 5110 in c. 2005</a:t>
              </a:r>
            </a:p>
            <a:p>
              <a:pPr fontAlgn="auto">
                <a:spcAft>
                  <a:spcPts val="0"/>
                </a:spcAft>
              </a:pPr>
              <a:r>
                <a:rPr lang="en-US" sz="1800" b="1" dirty="0">
                  <a:latin typeface="Consolas" pitchFamily="49" charset="0"/>
                </a:rPr>
                <a:t>Tom Stepleton </a:t>
              </a:r>
              <a:r>
                <a:rPr lang="en-US" sz="1800" dirty="0">
                  <a:latin typeface="Consolas" pitchFamily="49" charset="0"/>
                </a:rPr>
                <a:t>applied this approach on the IBM 5100 in c. 2019</a:t>
              </a:r>
            </a:p>
          </p:txBody>
        </p:sp>
        <p:pic>
          <p:nvPicPr>
            <p:cNvPr id="13" name="Picture 4" descr="https://i0.wp.com/voidstar.blog/wp-content/uploads/2022/10/image-144.png?resize=1024%2C779&amp;ssl=1">
              <a:extLst>
                <a:ext uri="{FF2B5EF4-FFF2-40B4-BE49-F238E27FC236}">
                  <a16:creationId xmlns="" xmlns:a16="http://schemas.microsoft.com/office/drawing/2014/main" id="{4616568E-DD39-D3D0-C4CD-D460EDD90CF3}"/>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6404921" y="2209800"/>
              <a:ext cx="2519673" cy="2209799"/>
            </a:xfrm>
            <a:prstGeom prst="rect">
              <a:avLst/>
            </a:prstGeom>
            <a:noFill/>
          </p:spPr>
        </p:pic>
        <p:sp>
          <p:nvSpPr>
            <p:cNvPr id="14" name="Content Placeholder 2">
              <a:extLst>
                <a:ext uri="{FF2B5EF4-FFF2-40B4-BE49-F238E27FC236}">
                  <a16:creationId xmlns="" xmlns:a16="http://schemas.microsoft.com/office/drawing/2014/main" id="{046B3BF3-2EEF-ABDD-CCB5-F7ECC4469888}"/>
                </a:ext>
              </a:extLst>
            </p:cNvPr>
            <p:cNvSpPr txBox="1">
              <a:spLocks/>
            </p:cNvSpPr>
            <p:nvPr/>
          </p:nvSpPr>
          <p:spPr>
            <a:xfrm>
              <a:off x="144473" y="1924497"/>
              <a:ext cx="6096000" cy="2620963"/>
            </a:xfrm>
            <a:prstGeom prst="rect">
              <a:avLst/>
            </a:prstGeom>
          </p:spPr>
          <p:txBody>
            <a:bodyPr vert="horz" lIns="91440" tIns="45720" rIns="91440" bIns="45720" rtlCol="0">
              <a:normAutofit/>
            </a:bodyPr>
            <a:lstStyle/>
            <a:p>
              <a:pPr marL="342900" indent="-34290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Pull the address lines to the desired 512 byte address</a:t>
              </a:r>
            </a:p>
            <a:p>
              <a:pPr marL="742950" lvl="1" indent="-28575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This is done 128 times (address lines in Logic Diagrams)</a:t>
              </a:r>
            </a:p>
            <a:p>
              <a:pPr marL="742950" lvl="1" indent="-28575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128 * 512 = 64KB</a:t>
              </a:r>
            </a:p>
            <a:p>
              <a:pPr marL="342900" indent="-34290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Place the system into STEP mode by flipping the RUN switch</a:t>
              </a:r>
            </a:p>
            <a:p>
              <a:pPr marL="342900" indent="-34290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Power on the system and take an image of the startup screen </a:t>
              </a:r>
              <a:br>
                <a:rPr lang="en-US" sz="1000" dirty="0">
                  <a:solidFill>
                    <a:prstClr val="black"/>
                  </a:solidFill>
                  <a:latin typeface="Consolas" pitchFamily="49" charset="0"/>
                  <a:ea typeface="+mn-ea"/>
                  <a:cs typeface="+mn-cs"/>
                </a:rPr>
              </a:br>
              <a:r>
                <a:rPr lang="en-US" sz="1000" dirty="0">
                  <a:solidFill>
                    <a:prstClr val="black"/>
                  </a:solidFill>
                  <a:latin typeface="Consolas" pitchFamily="49" charset="0"/>
                  <a:ea typeface="+mn-ea"/>
                  <a:cs typeface="+mn-cs"/>
                </a:rPr>
                <a:t>while in “Registers Mode” (with hexadecimal)</a:t>
              </a:r>
            </a:p>
            <a:p>
              <a:pPr marL="342900" indent="-342900" defTabSz="914400" fontAlgn="auto">
                <a:spcBef>
                  <a:spcPct val="20000"/>
                </a:spcBef>
                <a:spcAft>
                  <a:spcPts val="0"/>
                </a:spcAft>
                <a:buFont typeface="Arial" pitchFamily="34" charset="0"/>
                <a:buChar char="•"/>
                <a:defRPr/>
              </a:pPr>
              <a:r>
                <a:rPr lang="en-US" sz="1000" dirty="0">
                  <a:solidFill>
                    <a:prstClr val="black"/>
                  </a:solidFill>
                  <a:latin typeface="Consolas" pitchFamily="49" charset="0"/>
                  <a:ea typeface="+mn-ea"/>
                  <a:cs typeface="+mn-cs"/>
                </a:rPr>
                <a:t>OCR these images (or type all the values manually!)</a:t>
              </a:r>
            </a:p>
          </p:txBody>
        </p:sp>
        <p:pic>
          <p:nvPicPr>
            <p:cNvPr id="15" name="Picture 14">
              <a:extLst>
                <a:ext uri="{FF2B5EF4-FFF2-40B4-BE49-F238E27FC236}">
                  <a16:creationId xmlns="" xmlns:a16="http://schemas.microsoft.com/office/drawing/2014/main" id="{A4657A1A-BAE0-9AAC-E7A6-FA236C49DE5A}"/>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6395726" y="4584731"/>
              <a:ext cx="2519674" cy="1892269"/>
            </a:xfrm>
            <a:prstGeom prst="rect">
              <a:avLst/>
            </a:prstGeom>
            <a:noFill/>
            <a:ln w="9525">
              <a:noFill/>
              <a:miter lim="800000"/>
              <a:headEnd/>
              <a:tailEnd/>
            </a:ln>
          </p:spPr>
        </p:pic>
        <p:pic>
          <p:nvPicPr>
            <p:cNvPr id="17" name="Picture 5" descr="https://i0.wp.com/voidstar.blog/wp-content/uploads/2022/10/image-147.png">
              <a:extLst>
                <a:ext uri="{FF2B5EF4-FFF2-40B4-BE49-F238E27FC236}">
                  <a16:creationId xmlns="" xmlns:a16="http://schemas.microsoft.com/office/drawing/2014/main" id="{51EEC477-720E-2D5E-D927-2F8150A6CDFA}"/>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206504" y="3810001"/>
              <a:ext cx="5736226" cy="2789975"/>
            </a:xfrm>
            <a:prstGeom prst="rect">
              <a:avLst/>
            </a:prstGeom>
            <a:noFill/>
          </p:spPr>
        </p:pic>
      </p:grpSp>
    </p:spTree>
    <p:extLst>
      <p:ext uri="{BB962C8B-B14F-4D97-AF65-F5344CB8AC3E}">
        <p14:creationId xmlns="" xmlns:p14="http://schemas.microsoft.com/office/powerpoint/2010/main" val="131702904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http://www.columbia.edu/cu/computinghistory/ibm-1130.jpg"/>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6763377" y="2986299"/>
            <a:ext cx="2217428" cy="1562513"/>
          </a:xfrm>
          <a:prstGeom prst="rect">
            <a:avLst/>
          </a:prstGeom>
          <a:noFill/>
        </p:spPr>
      </p:pic>
      <p:pic>
        <p:nvPicPr>
          <p:cNvPr id="30" name="Picture 3">
            <a:extLst>
              <a:ext uri="{FF2B5EF4-FFF2-40B4-BE49-F238E27FC236}">
                <a16:creationId xmlns="" xmlns:a16="http://schemas.microsoft.com/office/drawing/2014/main" id="{B585419B-C333-D804-0DDC-CEDF86AC1D00}"/>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31584" y="2374895"/>
            <a:ext cx="790258" cy="576476"/>
          </a:xfrm>
          <a:prstGeom prst="rect">
            <a:avLst/>
          </a:prstGeom>
          <a:noFill/>
          <a:ln w="9525">
            <a:noFill/>
            <a:miter lim="800000"/>
            <a:headEnd/>
            <a:tailEnd/>
          </a:ln>
        </p:spPr>
      </p:pic>
      <p:pic>
        <p:nvPicPr>
          <p:cNvPr id="20" name="Picture 2" descr="https://i0.wp.com/voidstar.blog/wp-content/uploads/2022/12/image-3.png?resize=1024%2C581&amp;ssl=1">
            <a:extLst>
              <a:ext uri="{FF2B5EF4-FFF2-40B4-BE49-F238E27FC236}">
                <a16:creationId xmlns="" xmlns:a16="http://schemas.microsoft.com/office/drawing/2014/main" id="{7B243A45-F6D1-E44B-CBE3-C914E905A6DB}"/>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1123949" y="170269"/>
            <a:ext cx="4752975" cy="2696756"/>
          </a:xfrm>
          <a:prstGeom prst="rect">
            <a:avLst/>
          </a:prstGeom>
          <a:noFill/>
        </p:spPr>
      </p:pic>
      <p:pic>
        <p:nvPicPr>
          <p:cNvPr id="21" name="Picture 3">
            <a:extLst>
              <a:ext uri="{FF2B5EF4-FFF2-40B4-BE49-F238E27FC236}">
                <a16:creationId xmlns="" xmlns:a16="http://schemas.microsoft.com/office/drawing/2014/main" id="{9D77012D-5278-225A-04F6-9047004E86B0}"/>
              </a:ext>
            </a:extLst>
          </p:cNvPr>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5932804" y="209416"/>
            <a:ext cx="3048000" cy="2776884"/>
          </a:xfrm>
          <a:prstGeom prst="rect">
            <a:avLst/>
          </a:prstGeom>
          <a:noFill/>
          <a:ln w="9525">
            <a:noFill/>
            <a:miter lim="800000"/>
            <a:headEnd/>
            <a:tailEnd/>
          </a:ln>
        </p:spPr>
      </p:pic>
      <p:cxnSp>
        <p:nvCxnSpPr>
          <p:cNvPr id="22" name="Straight Connector 21">
            <a:extLst>
              <a:ext uri="{FF2B5EF4-FFF2-40B4-BE49-F238E27FC236}">
                <a16:creationId xmlns="" xmlns:a16="http://schemas.microsoft.com/office/drawing/2014/main" id="{9C48FA67-B95B-1633-D10A-529B4C064AC7}"/>
              </a:ext>
            </a:extLst>
          </p:cNvPr>
          <p:cNvCxnSpPr/>
          <p:nvPr/>
        </p:nvCxnSpPr>
        <p:spPr>
          <a:xfrm>
            <a:off x="6847204" y="1790566"/>
            <a:ext cx="1981200" cy="0"/>
          </a:xfrm>
          <a:prstGeom prst="line">
            <a:avLst/>
          </a:prstGeom>
          <a:noFill/>
          <a:ln w="25400" cap="flat" cmpd="sng" algn="ctr">
            <a:solidFill>
              <a:srgbClr val="FF0000"/>
            </a:solidFill>
            <a:prstDash val="solid"/>
          </a:ln>
          <a:effectLst/>
        </p:spPr>
      </p:cxnSp>
      <p:pic>
        <p:nvPicPr>
          <p:cNvPr id="24" name="Picture 6" descr="https://i0.wp.com/voidstar.blog/wp-content/uploads/2022/10/image-59.png?resize=1024%2C351&amp;ssl=1">
            <a:extLst>
              <a:ext uri="{FF2B5EF4-FFF2-40B4-BE49-F238E27FC236}">
                <a16:creationId xmlns="" xmlns:a16="http://schemas.microsoft.com/office/drawing/2014/main" id="{F6A219DE-A58A-9D03-4F55-ECD552C36C84}"/>
              </a:ext>
            </a:extLst>
          </p:cNvPr>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430560" y="2905125"/>
            <a:ext cx="5453782" cy="1869412"/>
          </a:xfrm>
          <a:prstGeom prst="rect">
            <a:avLst/>
          </a:prstGeom>
          <a:noFill/>
        </p:spPr>
      </p:pic>
      <p:cxnSp>
        <p:nvCxnSpPr>
          <p:cNvPr id="25" name="Straight Connector 24">
            <a:extLst>
              <a:ext uri="{FF2B5EF4-FFF2-40B4-BE49-F238E27FC236}">
                <a16:creationId xmlns="" xmlns:a16="http://schemas.microsoft.com/office/drawing/2014/main" id="{096AB247-2051-C947-23CE-A38DA1E4D550}"/>
              </a:ext>
            </a:extLst>
          </p:cNvPr>
          <p:cNvCxnSpPr/>
          <p:nvPr/>
        </p:nvCxnSpPr>
        <p:spPr>
          <a:xfrm>
            <a:off x="4177393" y="2981325"/>
            <a:ext cx="0" cy="1676400"/>
          </a:xfrm>
          <a:prstGeom prst="line">
            <a:avLst/>
          </a:prstGeom>
          <a:noFill/>
          <a:ln w="25400" cap="flat" cmpd="sng" algn="ctr">
            <a:solidFill>
              <a:sysClr val="windowText" lastClr="000000"/>
            </a:solidFill>
            <a:prstDash val="solid"/>
          </a:ln>
          <a:effectLst/>
        </p:spPr>
      </p:cxnSp>
      <p:sp>
        <p:nvSpPr>
          <p:cNvPr id="26" name="TextBox 25">
            <a:extLst>
              <a:ext uri="{FF2B5EF4-FFF2-40B4-BE49-F238E27FC236}">
                <a16:creationId xmlns="" xmlns:a16="http://schemas.microsoft.com/office/drawing/2014/main" id="{C158C522-1BDA-24C1-F968-9977D18FB4E3}"/>
              </a:ext>
            </a:extLst>
          </p:cNvPr>
          <p:cNvSpPr txBox="1"/>
          <p:nvPr/>
        </p:nvSpPr>
        <p:spPr>
          <a:xfrm>
            <a:off x="3028628" y="4191103"/>
            <a:ext cx="1197764" cy="369332"/>
          </a:xfrm>
          <a:prstGeom prst="rect">
            <a:avLst/>
          </a:prstGeom>
          <a:noFill/>
        </p:spPr>
        <p:txBody>
          <a:bodyPr wrap="none" rtlCol="0">
            <a:spAutoFit/>
          </a:bodyPr>
          <a:lstStyle/>
          <a:p>
            <a:pPr defTabSz="914400" fontAlgn="auto">
              <a:spcBef>
                <a:spcPts val="0"/>
              </a:spcBef>
              <a:spcAft>
                <a:spcPts val="0"/>
              </a:spcAft>
            </a:pPr>
            <a:r>
              <a:rPr lang="en-US" dirty="0">
                <a:solidFill>
                  <a:prstClr val="black"/>
                </a:solidFill>
                <a:latin typeface="Consolas" pitchFamily="49" charset="0"/>
                <a:ea typeface="+mn-ea"/>
                <a:cs typeface="+mn-cs"/>
              </a:rPr>
              <a:t>P.A.L.M.</a:t>
            </a:r>
          </a:p>
        </p:txBody>
      </p:sp>
      <p:sp>
        <p:nvSpPr>
          <p:cNvPr id="27" name="TextBox 26">
            <a:extLst>
              <a:ext uri="{FF2B5EF4-FFF2-40B4-BE49-F238E27FC236}">
                <a16:creationId xmlns="" xmlns:a16="http://schemas.microsoft.com/office/drawing/2014/main" id="{49763816-DAB6-54BE-B54F-6C2F394BB13B}"/>
              </a:ext>
            </a:extLst>
          </p:cNvPr>
          <p:cNvSpPr txBox="1"/>
          <p:nvPr/>
        </p:nvSpPr>
        <p:spPr>
          <a:xfrm>
            <a:off x="4115813" y="3937559"/>
            <a:ext cx="814647" cy="215444"/>
          </a:xfrm>
          <a:prstGeom prst="rect">
            <a:avLst/>
          </a:prstGeom>
          <a:noFill/>
        </p:spPr>
        <p:txBody>
          <a:bodyPr wrap="none" rtlCol="0">
            <a:spAutoFit/>
          </a:bodyPr>
          <a:lstStyle/>
          <a:p>
            <a:pPr defTabSz="914400" fontAlgn="auto">
              <a:spcBef>
                <a:spcPts val="0"/>
              </a:spcBef>
              <a:spcAft>
                <a:spcPts val="0"/>
              </a:spcAft>
            </a:pPr>
            <a:r>
              <a:rPr lang="en-US" sz="800" dirty="0" err="1">
                <a:solidFill>
                  <a:prstClr val="black"/>
                </a:solidFill>
                <a:latin typeface="Calibri"/>
                <a:ea typeface="+mn-ea"/>
                <a:cs typeface="+mn-cs"/>
              </a:rPr>
              <a:t>Datamaster</a:t>
            </a:r>
            <a:r>
              <a:rPr lang="en-US" sz="800" dirty="0">
                <a:solidFill>
                  <a:prstClr val="black"/>
                </a:solidFill>
                <a:latin typeface="Calibri"/>
                <a:ea typeface="+mn-ea"/>
                <a:cs typeface="+mn-cs"/>
              </a:rPr>
              <a:t>/23</a:t>
            </a:r>
          </a:p>
        </p:txBody>
      </p:sp>
      <p:sp>
        <p:nvSpPr>
          <p:cNvPr id="28" name="TextBox 27">
            <a:extLst>
              <a:ext uri="{FF2B5EF4-FFF2-40B4-BE49-F238E27FC236}">
                <a16:creationId xmlns="" xmlns:a16="http://schemas.microsoft.com/office/drawing/2014/main" id="{D7DFC421-91A3-2A5C-C72F-1D3DB91A37FA}"/>
              </a:ext>
            </a:extLst>
          </p:cNvPr>
          <p:cNvSpPr txBox="1"/>
          <p:nvPr/>
        </p:nvSpPr>
        <p:spPr>
          <a:xfrm>
            <a:off x="4226392" y="4191103"/>
            <a:ext cx="691215" cy="369332"/>
          </a:xfrm>
          <a:prstGeom prst="rect">
            <a:avLst/>
          </a:prstGeom>
          <a:noFill/>
        </p:spPr>
        <p:txBody>
          <a:bodyPr wrap="none" rtlCol="0">
            <a:spAutoFit/>
          </a:bodyPr>
          <a:lstStyle/>
          <a:p>
            <a:pPr defTabSz="914400" fontAlgn="auto">
              <a:spcBef>
                <a:spcPts val="0"/>
              </a:spcBef>
              <a:spcAft>
                <a:spcPts val="0"/>
              </a:spcAft>
            </a:pPr>
            <a:r>
              <a:rPr lang="en-US" dirty="0">
                <a:solidFill>
                  <a:prstClr val="black"/>
                </a:solidFill>
                <a:latin typeface="Consolas" pitchFamily="49" charset="0"/>
                <a:ea typeface="+mn-ea"/>
                <a:cs typeface="+mn-cs"/>
              </a:rPr>
              <a:t>8085</a:t>
            </a:r>
          </a:p>
        </p:txBody>
      </p:sp>
      <p:sp>
        <p:nvSpPr>
          <p:cNvPr id="29" name="TextBox 28">
            <a:extLst>
              <a:ext uri="{FF2B5EF4-FFF2-40B4-BE49-F238E27FC236}">
                <a16:creationId xmlns="" xmlns:a16="http://schemas.microsoft.com/office/drawing/2014/main" id="{4D1F1AEF-8D10-21DB-88CA-F4A41FB916FD}"/>
              </a:ext>
            </a:extLst>
          </p:cNvPr>
          <p:cNvSpPr txBox="1"/>
          <p:nvPr/>
        </p:nvSpPr>
        <p:spPr>
          <a:xfrm>
            <a:off x="5120008" y="4191103"/>
            <a:ext cx="691215" cy="523220"/>
          </a:xfrm>
          <a:prstGeom prst="rect">
            <a:avLst/>
          </a:prstGeom>
          <a:noFill/>
        </p:spPr>
        <p:txBody>
          <a:bodyPr wrap="none" rtlCol="0">
            <a:spAutoFit/>
          </a:bodyPr>
          <a:lstStyle/>
          <a:p>
            <a:pPr algn="ctr" defTabSz="914400" fontAlgn="auto">
              <a:spcBef>
                <a:spcPts val="0"/>
              </a:spcBef>
              <a:spcAft>
                <a:spcPts val="0"/>
              </a:spcAft>
            </a:pPr>
            <a:r>
              <a:rPr lang="en-US" dirty="0" smtClean="0">
                <a:solidFill>
                  <a:prstClr val="black"/>
                </a:solidFill>
                <a:latin typeface="Consolas" pitchFamily="49" charset="0"/>
                <a:ea typeface="+mn-ea"/>
                <a:cs typeface="+mn-cs"/>
              </a:rPr>
              <a:t>8088</a:t>
            </a:r>
          </a:p>
          <a:p>
            <a:pPr algn="ctr" defTabSz="914400" fontAlgn="auto">
              <a:spcBef>
                <a:spcPts val="0"/>
              </a:spcBef>
              <a:spcAft>
                <a:spcPts val="0"/>
              </a:spcAft>
            </a:pPr>
            <a:r>
              <a:rPr lang="en-US" sz="1000" dirty="0" smtClean="0">
                <a:solidFill>
                  <a:prstClr val="black"/>
                </a:solidFill>
                <a:latin typeface="Consolas" pitchFamily="49" charset="0"/>
                <a:ea typeface="+mn-ea"/>
                <a:cs typeface="+mn-cs"/>
              </a:rPr>
              <a:t>(“x86”)</a:t>
            </a:r>
            <a:endParaRPr lang="en-US" sz="1000" dirty="0">
              <a:solidFill>
                <a:prstClr val="black"/>
              </a:solidFill>
              <a:latin typeface="Consolas" pitchFamily="49" charset="0"/>
              <a:ea typeface="+mn-ea"/>
              <a:cs typeface="+mn-cs"/>
            </a:endParaRPr>
          </a:p>
        </p:txBody>
      </p:sp>
      <p:cxnSp>
        <p:nvCxnSpPr>
          <p:cNvPr id="32" name="Straight Connector 31">
            <a:extLst>
              <a:ext uri="{FF2B5EF4-FFF2-40B4-BE49-F238E27FC236}">
                <a16:creationId xmlns="" xmlns:a16="http://schemas.microsoft.com/office/drawing/2014/main" id="{67E215A5-B073-0DAB-FCF8-54E590130FE2}"/>
              </a:ext>
            </a:extLst>
          </p:cNvPr>
          <p:cNvCxnSpPr/>
          <p:nvPr/>
        </p:nvCxnSpPr>
        <p:spPr>
          <a:xfrm>
            <a:off x="6932929" y="1990591"/>
            <a:ext cx="1209675" cy="0"/>
          </a:xfrm>
          <a:prstGeom prst="line">
            <a:avLst/>
          </a:prstGeom>
          <a:noFill/>
          <a:ln w="25400" cap="flat" cmpd="sng" algn="ctr">
            <a:solidFill>
              <a:srgbClr val="FF0000"/>
            </a:solidFill>
            <a:prstDash val="solid"/>
          </a:ln>
          <a:effectLst/>
        </p:spPr>
      </p:cxnSp>
      <p:sp>
        <p:nvSpPr>
          <p:cNvPr id="14" name="Rectangle 13"/>
          <p:cNvSpPr/>
          <p:nvPr/>
        </p:nvSpPr>
        <p:spPr>
          <a:xfrm>
            <a:off x="201951" y="388620"/>
            <a:ext cx="1476686" cy="523220"/>
          </a:xfrm>
          <a:prstGeom prst="rect">
            <a:avLst/>
          </a:prstGeom>
          <a:solidFill>
            <a:schemeClr val="bg1"/>
          </a:solidFill>
          <a:ln>
            <a:solidFill>
              <a:schemeClr val="accent1"/>
            </a:solidFill>
          </a:ln>
        </p:spPr>
        <p:txBody>
          <a:bodyPr wrap="none">
            <a:spAutoFit/>
          </a:bodyPr>
          <a:lstStyle/>
          <a:p>
            <a:r>
              <a:rPr lang="en-US" sz="1400" b="1" dirty="0">
                <a:latin typeface="Consolas" pitchFamily="49" charset="0"/>
              </a:rPr>
              <a:t>PC Magazine</a:t>
            </a:r>
          </a:p>
          <a:p>
            <a:r>
              <a:rPr lang="en-US" sz="1400" b="1" dirty="0">
                <a:latin typeface="Consolas" pitchFamily="49" charset="0"/>
              </a:rPr>
              <a:t>November 1983</a:t>
            </a:r>
          </a:p>
        </p:txBody>
      </p:sp>
      <p:sp>
        <p:nvSpPr>
          <p:cNvPr id="15" name="Rectangle 14"/>
          <p:cNvSpPr/>
          <p:nvPr/>
        </p:nvSpPr>
        <p:spPr>
          <a:xfrm>
            <a:off x="8364233" y="4480232"/>
            <a:ext cx="700391" cy="215444"/>
          </a:xfrm>
          <a:prstGeom prst="rect">
            <a:avLst/>
          </a:prstGeom>
        </p:spPr>
        <p:txBody>
          <a:bodyPr wrap="square">
            <a:spAutoFit/>
          </a:bodyPr>
          <a:lstStyle/>
          <a:p>
            <a:pPr algn="r" fontAlgn="auto">
              <a:spcAft>
                <a:spcPts val="0"/>
              </a:spcAft>
            </a:pPr>
            <a:r>
              <a:rPr lang="en-US" sz="800" dirty="0" smtClean="0">
                <a:latin typeface="Consolas" pitchFamily="49" charset="0"/>
              </a:rPr>
              <a:t>IBM 1130</a:t>
            </a:r>
            <a:endParaRPr lang="en-US" sz="800" dirty="0">
              <a:latin typeface="Consolas" pitchFamily="49" charset="0"/>
            </a:endParaRPr>
          </a:p>
        </p:txBody>
      </p:sp>
      <p:sp>
        <p:nvSpPr>
          <p:cNvPr id="17" name="Title 1">
            <a:extLst>
              <a:ext uri="{FF2B5EF4-FFF2-40B4-BE49-F238E27FC236}">
                <a16:creationId xmlns="" xmlns:a16="http://schemas.microsoft.com/office/drawing/2014/main" id="{135E6860-8529-7864-975F-BF882CEE7774}"/>
              </a:ext>
            </a:extLst>
          </p:cNvPr>
          <p:cNvSpPr txBox="1">
            <a:spLocks/>
          </p:cNvSpPr>
          <p:nvPr/>
        </p:nvSpPr>
        <p:spPr>
          <a:xfrm>
            <a:off x="121991" y="3724280"/>
            <a:ext cx="1376609" cy="39485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800" dirty="0" smtClean="0">
                <a:latin typeface="Consolas" pitchFamily="49" charset="0"/>
              </a:rPr>
              <a:t>(</a:t>
            </a:r>
            <a:r>
              <a:rPr lang="en-US" sz="800" dirty="0">
                <a:latin typeface="Consolas" pitchFamily="49" charset="0"/>
              </a:rPr>
              <a:t>Special Computer, </a:t>
            </a:r>
            <a:endParaRPr lang="en-US" sz="800" dirty="0" smtClean="0">
              <a:latin typeface="Consolas" pitchFamily="49" charset="0"/>
            </a:endParaRPr>
          </a:p>
          <a:p>
            <a:pPr algn="l" fontAlgn="auto">
              <a:spcAft>
                <a:spcPts val="0"/>
              </a:spcAft>
            </a:pPr>
            <a:r>
              <a:rPr lang="en-US" sz="800" dirty="0" smtClean="0">
                <a:latin typeface="Consolas" pitchFamily="49" charset="0"/>
              </a:rPr>
              <a:t>APL </a:t>
            </a:r>
            <a:r>
              <a:rPr lang="en-US" sz="800" dirty="0">
                <a:latin typeface="Consolas" pitchFamily="49" charset="0"/>
              </a:rPr>
              <a:t>Machine Portable)</a:t>
            </a:r>
          </a:p>
        </p:txBody>
      </p:sp>
      <p:sp>
        <p:nvSpPr>
          <p:cNvPr id="18" name="TextBox 17"/>
          <p:cNvSpPr txBox="1"/>
          <p:nvPr/>
        </p:nvSpPr>
        <p:spPr>
          <a:xfrm>
            <a:off x="201951" y="4312872"/>
            <a:ext cx="1807634" cy="461665"/>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The IBM 5100 introduced the “</a:t>
            </a:r>
            <a:r>
              <a:rPr lang="en-US" sz="800" b="1" dirty="0" smtClean="0">
                <a:latin typeface="Consolas" pitchFamily="49" charset="0"/>
              </a:rPr>
              <a:t>big red power switch</a:t>
            </a:r>
            <a:r>
              <a:rPr lang="en-US" sz="800" dirty="0" smtClean="0">
                <a:latin typeface="Consolas" pitchFamily="49" charset="0"/>
              </a:rPr>
              <a:t>” also used in the IBM PC.</a:t>
            </a:r>
            <a:endParaRPr lang="en-US" sz="800" dirty="0">
              <a:latin typeface="Consolas" pitchFamily="49" charset="0"/>
            </a:endParaRPr>
          </a:p>
        </p:txBody>
      </p:sp>
    </p:spTree>
    <p:extLst>
      <p:ext uri="{BB962C8B-B14F-4D97-AF65-F5344CB8AC3E}">
        <p14:creationId xmlns="" xmlns:p14="http://schemas.microsoft.com/office/powerpoint/2010/main" val="20641236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 xmlns:a16="http://schemas.microsoft.com/office/drawing/2014/main" id="{E69A8B8B-60E2-FAB4-D290-831455DC5B34}"/>
              </a:ext>
            </a:extLst>
          </p:cNvPr>
          <p:cNvGrpSpPr/>
          <p:nvPr/>
        </p:nvGrpSpPr>
        <p:grpSpPr>
          <a:xfrm>
            <a:off x="1305087" y="274638"/>
            <a:ext cx="7038813" cy="4535487"/>
            <a:chOff x="343062" y="274638"/>
            <a:chExt cx="8419938" cy="6297774"/>
          </a:xfrm>
        </p:grpSpPr>
        <p:pic>
          <p:nvPicPr>
            <p:cNvPr id="14" name="Picture 13">
              <a:extLst>
                <a:ext uri="{FF2B5EF4-FFF2-40B4-BE49-F238E27FC236}">
                  <a16:creationId xmlns="" xmlns:a16="http://schemas.microsoft.com/office/drawing/2014/main" id="{C7171876-94EB-FCE7-A2B7-0E35C4DBCB13}"/>
                </a:ext>
              </a:extLst>
            </p:cNvPr>
            <p:cNvPicPr>
              <a:picLocks noChangeAspect="1"/>
            </p:cNvPicPr>
            <p:nvPr/>
          </p:nvPicPr>
          <p:blipFill>
            <a:blip r:embed="rId2"/>
            <a:stretch>
              <a:fillRect/>
            </a:stretch>
          </p:blipFill>
          <p:spPr>
            <a:xfrm>
              <a:off x="343062" y="4505487"/>
              <a:ext cx="3324225" cy="2066925"/>
            </a:xfrm>
            <a:prstGeom prst="rect">
              <a:avLst/>
            </a:prstGeom>
          </p:spPr>
        </p:pic>
        <p:sp>
          <p:nvSpPr>
            <p:cNvPr id="15" name="Title 1">
              <a:extLst>
                <a:ext uri="{FF2B5EF4-FFF2-40B4-BE49-F238E27FC236}">
                  <a16:creationId xmlns="" xmlns:a16="http://schemas.microsoft.com/office/drawing/2014/main" id="{61A7E1C4-BA39-E956-38D7-42F39693F658}"/>
                </a:ext>
              </a:extLst>
            </p:cNvPr>
            <p:cNvSpPr txBox="1">
              <a:spLocks/>
            </p:cNvSpPr>
            <p:nvPr/>
          </p:nvSpPr>
          <p:spPr>
            <a:xfrm>
              <a:off x="457200" y="274638"/>
              <a:ext cx="8229600" cy="84764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800" b="1" dirty="0">
                  <a:latin typeface="Consolas" pitchFamily="49" charset="0"/>
                </a:rPr>
                <a:t>6KB ROS Segments (IBM 5100)</a:t>
              </a:r>
            </a:p>
          </p:txBody>
        </p:sp>
        <p:pic>
          <p:nvPicPr>
            <p:cNvPr id="16" name="Picture 2">
              <a:extLst>
                <a:ext uri="{FF2B5EF4-FFF2-40B4-BE49-F238E27FC236}">
                  <a16:creationId xmlns="" xmlns:a16="http://schemas.microsoft.com/office/drawing/2014/main" id="{AB687849-8A99-9A6B-DE06-6FA5E4D95C09}"/>
                </a:ext>
              </a:extLst>
            </p:cNvPr>
            <p:cNvPicPr>
              <a:picLocks noChangeAspect="1" noChangeArrowheads="1"/>
            </p:cNvPicPr>
            <p:nvPr/>
          </p:nvPicPr>
          <p:blipFill>
            <a:blip r:embed="rId3" cstate="print"/>
            <a:srcRect/>
            <a:stretch>
              <a:fillRect/>
            </a:stretch>
          </p:blipFill>
          <p:spPr bwMode="auto">
            <a:xfrm>
              <a:off x="1152525" y="1295400"/>
              <a:ext cx="3538753" cy="2819400"/>
            </a:xfrm>
            <a:prstGeom prst="rect">
              <a:avLst/>
            </a:prstGeom>
            <a:noFill/>
            <a:ln w="9525">
              <a:noFill/>
              <a:miter lim="800000"/>
              <a:headEnd/>
              <a:tailEnd/>
            </a:ln>
          </p:spPr>
        </p:pic>
        <p:pic>
          <p:nvPicPr>
            <p:cNvPr id="17" name="Picture 3">
              <a:extLst>
                <a:ext uri="{FF2B5EF4-FFF2-40B4-BE49-F238E27FC236}">
                  <a16:creationId xmlns="" xmlns:a16="http://schemas.microsoft.com/office/drawing/2014/main" id="{635A2E32-3B17-F877-C234-0E80C52850CA}"/>
                </a:ext>
              </a:extLst>
            </p:cNvPr>
            <p:cNvPicPr>
              <a:picLocks noChangeAspect="1" noChangeArrowheads="1"/>
            </p:cNvPicPr>
            <p:nvPr/>
          </p:nvPicPr>
          <p:blipFill>
            <a:blip r:embed="rId4" cstate="print"/>
            <a:srcRect/>
            <a:stretch>
              <a:fillRect/>
            </a:stretch>
          </p:blipFill>
          <p:spPr bwMode="auto">
            <a:xfrm>
              <a:off x="4657725" y="1295400"/>
              <a:ext cx="4105275" cy="5108494"/>
            </a:xfrm>
            <a:prstGeom prst="rect">
              <a:avLst/>
            </a:prstGeom>
            <a:noFill/>
            <a:ln w="9525">
              <a:noFill/>
              <a:miter lim="800000"/>
              <a:headEnd/>
              <a:tailEnd/>
            </a:ln>
          </p:spPr>
        </p:pic>
        <p:cxnSp>
          <p:nvCxnSpPr>
            <p:cNvPr id="18" name="Straight Connector 17">
              <a:extLst>
                <a:ext uri="{FF2B5EF4-FFF2-40B4-BE49-F238E27FC236}">
                  <a16:creationId xmlns="" xmlns:a16="http://schemas.microsoft.com/office/drawing/2014/main" id="{1D2090EE-DBD9-FF4B-428C-2EE63D0C6D0D}"/>
                </a:ext>
              </a:extLst>
            </p:cNvPr>
            <p:cNvCxnSpPr/>
            <p:nvPr/>
          </p:nvCxnSpPr>
          <p:spPr>
            <a:xfrm flipH="1">
              <a:off x="1349595" y="3287110"/>
              <a:ext cx="3124200" cy="0"/>
            </a:xfrm>
            <a:prstGeom prst="line">
              <a:avLst/>
            </a:prstGeom>
            <a:noFill/>
            <a:ln w="12700" cap="flat" cmpd="sng" algn="ctr">
              <a:solidFill>
                <a:sysClr val="windowText" lastClr="000000"/>
              </a:solidFill>
              <a:prstDash val="solid"/>
            </a:ln>
            <a:effectLst/>
          </p:spPr>
        </p:cxnSp>
        <p:sp>
          <p:nvSpPr>
            <p:cNvPr id="19" name="TextBox 18">
              <a:extLst>
                <a:ext uri="{FF2B5EF4-FFF2-40B4-BE49-F238E27FC236}">
                  <a16:creationId xmlns="" xmlns:a16="http://schemas.microsoft.com/office/drawing/2014/main" id="{2B603D91-F54E-1062-7468-72B01465A47B}"/>
                </a:ext>
              </a:extLst>
            </p:cNvPr>
            <p:cNvSpPr txBox="1"/>
            <p:nvPr/>
          </p:nvSpPr>
          <p:spPr>
            <a:xfrm>
              <a:off x="619125" y="3428999"/>
              <a:ext cx="959153" cy="299156"/>
            </a:xfrm>
            <a:prstGeom prst="rect">
              <a:avLst/>
            </a:prstGeom>
            <a:solidFill>
              <a:sysClr val="window" lastClr="FFFFFF">
                <a:lumMod val="75000"/>
              </a:sysClr>
            </a:solid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nsolas" pitchFamily="49" charset="0"/>
                  <a:ea typeface="+mn-ea"/>
                  <a:cs typeface="+mn-cs"/>
                </a:rPr>
                <a:t>ROS Control</a:t>
              </a:r>
            </a:p>
          </p:txBody>
        </p:sp>
        <p:sp>
          <p:nvSpPr>
            <p:cNvPr id="20" name="Rectangle 19">
              <a:extLst>
                <a:ext uri="{FF2B5EF4-FFF2-40B4-BE49-F238E27FC236}">
                  <a16:creationId xmlns="" xmlns:a16="http://schemas.microsoft.com/office/drawing/2014/main" id="{A16808EB-26D9-4093-7E1F-E2303F4AE609}"/>
                </a:ext>
              </a:extLst>
            </p:cNvPr>
            <p:cNvSpPr/>
            <p:nvPr/>
          </p:nvSpPr>
          <p:spPr>
            <a:xfrm>
              <a:off x="3307145" y="2167760"/>
              <a:ext cx="304800" cy="17526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 xmlns:a16="http://schemas.microsoft.com/office/drawing/2014/main" id="{9071960E-6818-2DDB-22C5-A7979BA2B128}"/>
                </a:ext>
              </a:extLst>
            </p:cNvPr>
            <p:cNvSpPr/>
            <p:nvPr/>
          </p:nvSpPr>
          <p:spPr>
            <a:xfrm>
              <a:off x="7130267" y="2209799"/>
              <a:ext cx="304801" cy="34290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2" name="Picture 21">
              <a:extLst>
                <a:ext uri="{FF2B5EF4-FFF2-40B4-BE49-F238E27FC236}">
                  <a16:creationId xmlns="" xmlns:a16="http://schemas.microsoft.com/office/drawing/2014/main" id="{D3C07A13-95DC-53E5-6E98-3A8C8D549E4C}"/>
                </a:ext>
              </a:extLst>
            </p:cNvPr>
            <p:cNvPicPr>
              <a:picLocks noChangeAspect="1"/>
            </p:cNvPicPr>
            <p:nvPr/>
          </p:nvPicPr>
          <p:blipFill>
            <a:blip r:embed="rId5"/>
            <a:stretch>
              <a:fillRect/>
            </a:stretch>
          </p:blipFill>
          <p:spPr>
            <a:xfrm>
              <a:off x="1524000" y="3993715"/>
              <a:ext cx="1866900" cy="1019175"/>
            </a:xfrm>
            <a:prstGeom prst="rect">
              <a:avLst/>
            </a:prstGeom>
          </p:spPr>
        </p:pic>
        <p:pic>
          <p:nvPicPr>
            <p:cNvPr id="23" name="Picture 22">
              <a:extLst>
                <a:ext uri="{FF2B5EF4-FFF2-40B4-BE49-F238E27FC236}">
                  <a16:creationId xmlns="" xmlns:a16="http://schemas.microsoft.com/office/drawing/2014/main" id="{8EB9387E-01DC-C577-528F-F20D1BCD59ED}"/>
                </a:ext>
              </a:extLst>
            </p:cNvPr>
            <p:cNvPicPr>
              <a:picLocks noChangeAspect="1"/>
            </p:cNvPicPr>
            <p:nvPr/>
          </p:nvPicPr>
          <p:blipFill>
            <a:blip r:embed="rId6"/>
            <a:stretch>
              <a:fillRect/>
            </a:stretch>
          </p:blipFill>
          <p:spPr>
            <a:xfrm>
              <a:off x="3033550" y="4309705"/>
              <a:ext cx="1543050" cy="876300"/>
            </a:xfrm>
            <a:prstGeom prst="rect">
              <a:avLst/>
            </a:prstGeom>
          </p:spPr>
        </p:pic>
      </p:grpSp>
      <p:sp>
        <p:nvSpPr>
          <p:cNvPr id="13" name="TextBox 12"/>
          <p:cNvSpPr txBox="1"/>
          <p:nvPr/>
        </p:nvSpPr>
        <p:spPr>
          <a:xfrm>
            <a:off x="5010103" y="4579292"/>
            <a:ext cx="3073277" cy="461665"/>
          </a:xfrm>
          <a:prstGeom prst="rect">
            <a:avLst/>
          </a:prstGeom>
          <a:noFill/>
        </p:spPr>
        <p:txBody>
          <a:bodyPr wrap="none" rtlCol="0">
            <a:spAutoFit/>
          </a:bodyPr>
          <a:lstStyle/>
          <a:p>
            <a:r>
              <a:rPr lang="en-US" sz="1200" b="1" dirty="0" smtClean="0">
                <a:solidFill>
                  <a:srgbClr val="FF0000"/>
                </a:solidFill>
                <a:latin typeface="Consolas" pitchFamily="49" charset="0"/>
              </a:rPr>
              <a:t>“I” and “O” omitted since they are</a:t>
            </a:r>
          </a:p>
          <a:p>
            <a:r>
              <a:rPr lang="en-US" sz="1200" b="1" dirty="0" smtClean="0">
                <a:solidFill>
                  <a:srgbClr val="FF0000"/>
                </a:solidFill>
                <a:latin typeface="Consolas" pitchFamily="49" charset="0"/>
              </a:rPr>
              <a:t>often confused with 1 and 0.</a:t>
            </a:r>
            <a:endParaRPr lang="en-US" sz="1200" b="1" dirty="0">
              <a:solidFill>
                <a:srgbClr val="FF0000"/>
              </a:solidFill>
              <a:latin typeface="Consolas" pitchFamily="49" charset="0"/>
            </a:endParaRPr>
          </a:p>
        </p:txBody>
      </p:sp>
      <p:cxnSp>
        <p:nvCxnSpPr>
          <p:cNvPr id="26" name="Straight Arrow Connector 25"/>
          <p:cNvCxnSpPr>
            <a:stCxn id="13" idx="1"/>
          </p:cNvCxnSpPr>
          <p:nvPr/>
        </p:nvCxnSpPr>
        <p:spPr>
          <a:xfrm flipH="1" flipV="1">
            <a:off x="4639733" y="3530601"/>
            <a:ext cx="370370" cy="1279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1"/>
          </p:cNvCxnSpPr>
          <p:nvPr/>
        </p:nvCxnSpPr>
        <p:spPr>
          <a:xfrm flipH="1" flipV="1">
            <a:off x="4267201" y="3486151"/>
            <a:ext cx="742902" cy="1323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3169182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 xmlns:a16="http://schemas.microsoft.com/office/drawing/2014/main" id="{A17A8740-AB09-BC4E-C418-293F082A65B9}"/>
              </a:ext>
            </a:extLst>
          </p:cNvPr>
          <p:cNvGrpSpPr/>
          <p:nvPr/>
        </p:nvGrpSpPr>
        <p:grpSpPr>
          <a:xfrm>
            <a:off x="891540" y="996301"/>
            <a:ext cx="7225665" cy="3659519"/>
            <a:chOff x="216469" y="1219200"/>
            <a:chExt cx="8698931" cy="5029200"/>
          </a:xfrm>
        </p:grpSpPr>
        <p:pic>
          <p:nvPicPr>
            <p:cNvPr id="15" name="Picture 3">
              <a:extLst>
                <a:ext uri="{FF2B5EF4-FFF2-40B4-BE49-F238E27FC236}">
                  <a16:creationId xmlns="" xmlns:a16="http://schemas.microsoft.com/office/drawing/2014/main" id="{8494FCC2-C407-FB72-B84D-720A3BD720FF}"/>
                </a:ext>
              </a:extLst>
            </p:cNvPr>
            <p:cNvPicPr>
              <a:picLocks noChangeAspect="1" noChangeArrowheads="1"/>
            </p:cNvPicPr>
            <p:nvPr/>
          </p:nvPicPr>
          <p:blipFill>
            <a:blip r:embed="rId2" cstate="print"/>
            <a:srcRect/>
            <a:stretch>
              <a:fillRect/>
            </a:stretch>
          </p:blipFill>
          <p:spPr bwMode="auto">
            <a:xfrm>
              <a:off x="216469" y="1219200"/>
              <a:ext cx="8698931" cy="5029200"/>
            </a:xfrm>
            <a:prstGeom prst="rect">
              <a:avLst/>
            </a:prstGeom>
            <a:noFill/>
            <a:ln w="9525">
              <a:noFill/>
              <a:miter lim="800000"/>
              <a:headEnd/>
              <a:tailEnd/>
            </a:ln>
          </p:spPr>
        </p:pic>
        <p:sp>
          <p:nvSpPr>
            <p:cNvPr id="16" name="Rectangle 15">
              <a:extLst>
                <a:ext uri="{FF2B5EF4-FFF2-40B4-BE49-F238E27FC236}">
                  <a16:creationId xmlns="" xmlns:a16="http://schemas.microsoft.com/office/drawing/2014/main" id="{5CD4E805-CDF8-BDE0-20FD-602F63548357}"/>
                </a:ext>
              </a:extLst>
            </p:cNvPr>
            <p:cNvSpPr/>
            <p:nvPr/>
          </p:nvSpPr>
          <p:spPr>
            <a:xfrm>
              <a:off x="3154109" y="1647500"/>
              <a:ext cx="228600" cy="20101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 xmlns:a16="http://schemas.microsoft.com/office/drawing/2014/main" id="{921BE021-D216-85A5-2770-F6F343487E38}"/>
                </a:ext>
              </a:extLst>
            </p:cNvPr>
            <p:cNvSpPr/>
            <p:nvPr/>
          </p:nvSpPr>
          <p:spPr>
            <a:xfrm>
              <a:off x="7423939" y="1631730"/>
              <a:ext cx="281150" cy="339747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 xmlns:a16="http://schemas.microsoft.com/office/drawing/2014/main" id="{1D877D17-D327-5D2B-29BD-2A8213343BBF}"/>
                </a:ext>
              </a:extLst>
            </p:cNvPr>
            <p:cNvSpPr/>
            <p:nvPr/>
          </p:nvSpPr>
          <p:spPr>
            <a:xfrm>
              <a:off x="1879729" y="4582510"/>
              <a:ext cx="260129" cy="87236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0" name="Title 1">
            <a:extLst>
              <a:ext uri="{FF2B5EF4-FFF2-40B4-BE49-F238E27FC236}">
                <a16:creationId xmlns="" xmlns:a16="http://schemas.microsoft.com/office/drawing/2014/main" id="{29A7B419-A1A2-2206-312B-26235224867F}"/>
              </a:ext>
            </a:extLst>
          </p:cNvPr>
          <p:cNvSpPr txBox="1">
            <a:spLocks/>
          </p:cNvSpPr>
          <p:nvPr/>
        </p:nvSpPr>
        <p:spPr>
          <a:xfrm>
            <a:off x="1400503" y="274638"/>
            <a:ext cx="6879696" cy="61045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800" b="1" dirty="0">
                <a:latin typeface="Consolas" pitchFamily="49" charset="0"/>
              </a:rPr>
              <a:t>6KB ROS Segments (IBM 5110)</a:t>
            </a:r>
          </a:p>
        </p:txBody>
      </p:sp>
    </p:spTree>
    <p:extLst>
      <p:ext uri="{BB962C8B-B14F-4D97-AF65-F5344CB8AC3E}">
        <p14:creationId xmlns="" xmlns:p14="http://schemas.microsoft.com/office/powerpoint/2010/main" val="68328264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 xmlns:a16="http://schemas.microsoft.com/office/drawing/2014/main" id="{8C1E860D-3222-C002-5E14-D40159F6F232}"/>
              </a:ext>
            </a:extLst>
          </p:cNvPr>
          <p:cNvGrpSpPr/>
          <p:nvPr/>
        </p:nvGrpSpPr>
        <p:grpSpPr>
          <a:xfrm>
            <a:off x="904875" y="207963"/>
            <a:ext cx="7515225" cy="4449762"/>
            <a:chOff x="180975" y="274638"/>
            <a:chExt cx="8812627" cy="5897562"/>
          </a:xfrm>
        </p:grpSpPr>
        <p:sp>
          <p:nvSpPr>
            <p:cNvPr id="15" name="Rectangle 14">
              <a:extLst>
                <a:ext uri="{FF2B5EF4-FFF2-40B4-BE49-F238E27FC236}">
                  <a16:creationId xmlns="" xmlns:a16="http://schemas.microsoft.com/office/drawing/2014/main" id="{9EE0ECDC-2B3D-0C35-B5F1-9ED310BE8D5E}"/>
                </a:ext>
              </a:extLst>
            </p:cNvPr>
            <p:cNvSpPr/>
            <p:nvPr/>
          </p:nvSpPr>
          <p:spPr>
            <a:xfrm>
              <a:off x="5181600" y="4724400"/>
              <a:ext cx="3810000" cy="14478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Title 1">
              <a:extLst>
                <a:ext uri="{FF2B5EF4-FFF2-40B4-BE49-F238E27FC236}">
                  <a16:creationId xmlns="" xmlns:a16="http://schemas.microsoft.com/office/drawing/2014/main" id="{985EC1D9-8545-3CC8-2397-DFC00B198926}"/>
                </a:ext>
              </a:extLst>
            </p:cNvPr>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dirty="0">
                  <a:latin typeface="Consolas" pitchFamily="49" charset="0"/>
                </a:rPr>
                <a:t>The Mysterious “Chapter 2”</a:t>
              </a:r>
            </a:p>
          </p:txBody>
        </p:sp>
        <p:pic>
          <p:nvPicPr>
            <p:cNvPr id="17" name="Picture 2">
              <a:extLst>
                <a:ext uri="{FF2B5EF4-FFF2-40B4-BE49-F238E27FC236}">
                  <a16:creationId xmlns="" xmlns:a16="http://schemas.microsoft.com/office/drawing/2014/main" id="{1700C7AB-E072-9EAD-C4B4-EBC05C95F9EB}"/>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183930" y="1997432"/>
              <a:ext cx="5410200" cy="2269768"/>
            </a:xfrm>
            <a:prstGeom prst="rect">
              <a:avLst/>
            </a:prstGeom>
            <a:noFill/>
            <a:ln w="9525">
              <a:noFill/>
              <a:miter lim="800000"/>
              <a:headEnd/>
              <a:tailEnd/>
            </a:ln>
          </p:spPr>
        </p:pic>
        <p:pic>
          <p:nvPicPr>
            <p:cNvPr id="18" name="Picture 3">
              <a:extLst>
                <a:ext uri="{FF2B5EF4-FFF2-40B4-BE49-F238E27FC236}">
                  <a16:creationId xmlns="" xmlns:a16="http://schemas.microsoft.com/office/drawing/2014/main" id="{579154A9-4E8E-25AA-16E3-ACDE2D65BA8E}"/>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183930" y="4648201"/>
              <a:ext cx="4648201" cy="1379934"/>
            </a:xfrm>
            <a:prstGeom prst="rect">
              <a:avLst/>
            </a:prstGeom>
            <a:noFill/>
            <a:ln w="9525">
              <a:noFill/>
              <a:miter lim="800000"/>
              <a:headEnd/>
              <a:tailEnd/>
            </a:ln>
          </p:spPr>
        </p:pic>
        <p:pic>
          <p:nvPicPr>
            <p:cNvPr id="19" name="Picture 4">
              <a:extLst>
                <a:ext uri="{FF2B5EF4-FFF2-40B4-BE49-F238E27FC236}">
                  <a16:creationId xmlns="" xmlns:a16="http://schemas.microsoft.com/office/drawing/2014/main" id="{535D031F-6D05-6633-9C0C-A5DD05161379}"/>
                </a:ext>
              </a:extLst>
            </p:cNvPr>
            <p:cNvPicPr>
              <a:picLocks noChangeAspect="1" noChangeArrowheads="1"/>
            </p:cNvPicPr>
            <p:nvPr/>
          </p:nvPicPr>
          <p:blipFill>
            <a:blip r:embed="rId4" cstate="print"/>
            <a:srcRect/>
            <a:stretch>
              <a:fillRect/>
            </a:stretch>
          </p:blipFill>
          <p:spPr bwMode="auto">
            <a:xfrm>
              <a:off x="5202620" y="5210175"/>
              <a:ext cx="3772572" cy="885825"/>
            </a:xfrm>
            <a:prstGeom prst="rect">
              <a:avLst/>
            </a:prstGeom>
            <a:noFill/>
            <a:ln w="9525">
              <a:noFill/>
              <a:miter lim="800000"/>
              <a:headEnd/>
              <a:tailEnd/>
            </a:ln>
          </p:spPr>
        </p:pic>
        <p:sp>
          <p:nvSpPr>
            <p:cNvPr id="20" name="Right Arrow 6">
              <a:extLst>
                <a:ext uri="{FF2B5EF4-FFF2-40B4-BE49-F238E27FC236}">
                  <a16:creationId xmlns="" xmlns:a16="http://schemas.microsoft.com/office/drawing/2014/main" id="{F2C778F7-E594-1006-A92B-F792D301D2BF}"/>
                </a:ext>
              </a:extLst>
            </p:cNvPr>
            <p:cNvSpPr/>
            <p:nvPr/>
          </p:nvSpPr>
          <p:spPr>
            <a:xfrm rot="7847778">
              <a:off x="3206877" y="4650650"/>
              <a:ext cx="533400" cy="279636"/>
            </a:xfrm>
            <a:prstGeom prst="rightArrow">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 xmlns:a16="http://schemas.microsoft.com/office/drawing/2014/main" id="{86E9E69B-4744-7DA5-3498-EB3E5295A33D}"/>
                </a:ext>
              </a:extLst>
            </p:cNvPr>
            <p:cNvSpPr txBox="1"/>
            <p:nvPr/>
          </p:nvSpPr>
          <p:spPr>
            <a:xfrm>
              <a:off x="5257800" y="4800600"/>
              <a:ext cx="3404585" cy="367125"/>
            </a:xfrm>
            <a:prstGeom prst="rect">
              <a:avLst/>
            </a:prstGeom>
            <a:noFill/>
          </p:spPr>
          <p:txBody>
            <a:bodyPr wrap="none" rtlCol="0">
              <a:spAutoFit/>
            </a:bodyPr>
            <a:lstStyle/>
            <a:p>
              <a:pPr defTabSz="914400" fontAlgn="auto">
                <a:spcBef>
                  <a:spcPts val="0"/>
                </a:spcBef>
                <a:spcAft>
                  <a:spcPts val="0"/>
                </a:spcAft>
              </a:pPr>
              <a:r>
                <a:rPr lang="en-US" sz="1200" b="1" dirty="0">
                  <a:solidFill>
                    <a:prstClr val="black"/>
                  </a:solidFill>
                  <a:latin typeface="Consolas" pitchFamily="49" charset="0"/>
                  <a:ea typeface="+mn-ea"/>
                  <a:cs typeface="+mn-cs"/>
                </a:rPr>
                <a:t>Compare: IBM 5100 MIM Appendix C</a:t>
              </a:r>
            </a:p>
          </p:txBody>
        </p:sp>
        <p:sp>
          <p:nvSpPr>
            <p:cNvPr id="22" name="TextBox 21">
              <a:extLst>
                <a:ext uri="{FF2B5EF4-FFF2-40B4-BE49-F238E27FC236}">
                  <a16:creationId xmlns="" xmlns:a16="http://schemas.microsoft.com/office/drawing/2014/main" id="{1B8921C1-488A-D77E-6FB3-27EC989C6042}"/>
                </a:ext>
              </a:extLst>
            </p:cNvPr>
            <p:cNvSpPr txBox="1"/>
            <p:nvPr/>
          </p:nvSpPr>
          <p:spPr>
            <a:xfrm>
              <a:off x="3603405" y="4267200"/>
              <a:ext cx="1451038" cy="369332"/>
            </a:xfrm>
            <a:prstGeom prst="rect">
              <a:avLst/>
            </a:prstGeom>
            <a:noFill/>
          </p:spPr>
          <p:txBody>
            <a:bodyPr wrap="none" rtlCol="0">
              <a:spAutoFit/>
            </a:bodyPr>
            <a:lstStyle/>
            <a:p>
              <a:pPr defTabSz="914400" fontAlgn="auto">
                <a:spcBef>
                  <a:spcPts val="0"/>
                </a:spcBef>
                <a:spcAft>
                  <a:spcPts val="0"/>
                </a:spcAft>
              </a:pPr>
              <a:r>
                <a:rPr lang="en-US" dirty="0">
                  <a:solidFill>
                    <a:prstClr val="black"/>
                  </a:solidFill>
                  <a:latin typeface="Consolas" pitchFamily="49" charset="0"/>
                  <a:ea typeface="+mn-ea"/>
                  <a:cs typeface="+mn-cs"/>
                </a:rPr>
                <a:t>important!</a:t>
              </a:r>
            </a:p>
          </p:txBody>
        </p:sp>
        <p:pic>
          <p:nvPicPr>
            <p:cNvPr id="23" name="Picture 5">
              <a:extLst>
                <a:ext uri="{FF2B5EF4-FFF2-40B4-BE49-F238E27FC236}">
                  <a16:creationId xmlns="" xmlns:a16="http://schemas.microsoft.com/office/drawing/2014/main" id="{0E452BBF-AE44-D80C-0D53-09F4FF780704}"/>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5867400" y="1293506"/>
              <a:ext cx="3126202" cy="3278493"/>
            </a:xfrm>
            <a:prstGeom prst="rect">
              <a:avLst/>
            </a:prstGeom>
            <a:noFill/>
            <a:ln w="9525">
              <a:noFill/>
              <a:miter lim="800000"/>
              <a:headEnd/>
              <a:tailEnd/>
            </a:ln>
          </p:spPr>
        </p:pic>
        <p:sp>
          <p:nvSpPr>
            <p:cNvPr id="24" name="Rectangle 23">
              <a:extLst>
                <a:ext uri="{FF2B5EF4-FFF2-40B4-BE49-F238E27FC236}">
                  <a16:creationId xmlns="" xmlns:a16="http://schemas.microsoft.com/office/drawing/2014/main" id="{AAE88B75-5FDD-55B7-56E7-1EA7F829674F}"/>
                </a:ext>
              </a:extLst>
            </p:cNvPr>
            <p:cNvSpPr/>
            <p:nvPr/>
          </p:nvSpPr>
          <p:spPr>
            <a:xfrm>
              <a:off x="180975" y="1209676"/>
              <a:ext cx="5610225" cy="611875"/>
            </a:xfrm>
            <a:prstGeom prst="rect">
              <a:avLst/>
            </a:prstGeom>
          </p:spPr>
          <p:txBody>
            <a:bodyPr wrap="square">
              <a:spAutoFit/>
            </a:bodyPr>
            <a:lstStyle/>
            <a:p>
              <a:pPr defTabSz="914400" fontAlgn="auto">
                <a:spcBef>
                  <a:spcPts val="0"/>
                </a:spcBef>
                <a:spcAft>
                  <a:spcPts val="0"/>
                </a:spcAft>
              </a:pPr>
              <a:r>
                <a:rPr lang="en-US" sz="1200" dirty="0">
                  <a:solidFill>
                    <a:prstClr val="black"/>
                  </a:solidFill>
                  <a:latin typeface="Consolas" pitchFamily="49" charset="0"/>
                  <a:ea typeface="+mn-ea"/>
                  <a:cs typeface="+mn-cs"/>
                </a:rPr>
                <a:t>Found by C. </a:t>
              </a:r>
              <a:r>
                <a:rPr lang="en-US" sz="1200" dirty="0" err="1">
                  <a:solidFill>
                    <a:prstClr val="black"/>
                  </a:solidFill>
                  <a:latin typeface="Consolas" pitchFamily="49" charset="0"/>
                  <a:ea typeface="+mn-ea"/>
                  <a:cs typeface="+mn-cs"/>
                </a:rPr>
                <a:t>Corti</a:t>
              </a:r>
              <a:r>
                <a:rPr lang="en-US" sz="1200" dirty="0">
                  <a:solidFill>
                    <a:prstClr val="black"/>
                  </a:solidFill>
                  <a:latin typeface="Consolas" pitchFamily="49" charset="0"/>
                  <a:ea typeface="+mn-ea"/>
                  <a:cs typeface="+mn-cs"/>
                </a:rPr>
                <a:t> ~2006 in an IBM Museum </a:t>
              </a:r>
              <a:r>
                <a:rPr lang="en-US" sz="1200" dirty="0" smtClean="0">
                  <a:solidFill>
                    <a:prstClr val="black"/>
                  </a:solidFill>
                  <a:latin typeface="Consolas" pitchFamily="49" charset="0"/>
                  <a:ea typeface="+mn-ea"/>
                  <a:cs typeface="+mn-cs"/>
                </a:rPr>
                <a:t>archive</a:t>
              </a:r>
            </a:p>
            <a:p>
              <a:pPr defTabSz="914400" fontAlgn="auto">
                <a:spcBef>
                  <a:spcPts val="0"/>
                </a:spcBef>
                <a:spcAft>
                  <a:spcPts val="0"/>
                </a:spcAft>
              </a:pPr>
              <a:r>
                <a:rPr lang="en-US" sz="1200" dirty="0" smtClean="0">
                  <a:solidFill>
                    <a:prstClr val="black"/>
                  </a:solidFill>
                  <a:latin typeface="Consolas" pitchFamily="49" charset="0"/>
                  <a:ea typeface="+mn-ea"/>
                  <a:cs typeface="+mn-cs"/>
                </a:rPr>
                <a:t>(greater detail than Appendix C)</a:t>
              </a:r>
              <a:endParaRPr lang="en-US" sz="1200" dirty="0">
                <a:solidFill>
                  <a:prstClr val="black"/>
                </a:solidFill>
                <a:latin typeface="Consolas" pitchFamily="49" charset="0"/>
                <a:ea typeface="+mn-ea"/>
                <a:cs typeface="+mn-cs"/>
              </a:endParaRPr>
            </a:p>
          </p:txBody>
        </p:sp>
        <p:cxnSp>
          <p:nvCxnSpPr>
            <p:cNvPr id="25" name="Straight Connector 24">
              <a:extLst>
                <a:ext uri="{FF2B5EF4-FFF2-40B4-BE49-F238E27FC236}">
                  <a16:creationId xmlns="" xmlns:a16="http://schemas.microsoft.com/office/drawing/2014/main" id="{873E8216-3995-17C3-BB67-E3DDC2E0B59B}"/>
                </a:ext>
              </a:extLst>
            </p:cNvPr>
            <p:cNvCxnSpPr/>
            <p:nvPr/>
          </p:nvCxnSpPr>
          <p:spPr>
            <a:xfrm>
              <a:off x="2514600" y="2944641"/>
              <a:ext cx="2539843" cy="0"/>
            </a:xfrm>
            <a:prstGeom prst="line">
              <a:avLst/>
            </a:prstGeom>
            <a:noFill/>
            <a:ln w="9525" cap="flat" cmpd="sng" algn="ctr">
              <a:solidFill>
                <a:srgbClr val="FF0000"/>
              </a:solidFill>
              <a:prstDash val="solid"/>
            </a:ln>
            <a:effectLst/>
          </p:spPr>
        </p:cxnSp>
      </p:grpSp>
      <p:cxnSp>
        <p:nvCxnSpPr>
          <p:cNvPr id="27" name="Straight Connector 26"/>
          <p:cNvCxnSpPr/>
          <p:nvPr/>
        </p:nvCxnSpPr>
        <p:spPr>
          <a:xfrm>
            <a:off x="930255" y="3339235"/>
            <a:ext cx="2430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9402832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a:extLst>
              <a:ext uri="{FF2B5EF4-FFF2-40B4-BE49-F238E27FC236}">
                <a16:creationId xmlns="" xmlns:a16="http://schemas.microsoft.com/office/drawing/2014/main" id="{D1CA5E45-E371-5122-69CF-9BBF5D8E6072}"/>
              </a:ext>
            </a:extLst>
          </p:cNvPr>
          <p:cNvGrpSpPr/>
          <p:nvPr/>
        </p:nvGrpSpPr>
        <p:grpSpPr>
          <a:xfrm>
            <a:off x="1061874" y="396875"/>
            <a:ext cx="7443954" cy="4194175"/>
            <a:chOff x="457200" y="396875"/>
            <a:chExt cx="8363182" cy="5851525"/>
          </a:xfrm>
        </p:grpSpPr>
        <p:sp>
          <p:nvSpPr>
            <p:cNvPr id="10" name="Title 1">
              <a:extLst>
                <a:ext uri="{FF2B5EF4-FFF2-40B4-BE49-F238E27FC236}">
                  <a16:creationId xmlns="" xmlns:a16="http://schemas.microsoft.com/office/drawing/2014/main" id="{A282F59C-ED7D-9369-391E-5336B323F097}"/>
                </a:ext>
              </a:extLst>
            </p:cNvPr>
            <p:cNvSpPr txBox="1">
              <a:spLocks/>
            </p:cNvSpPr>
            <p:nvPr/>
          </p:nvSpPr>
          <p:spPr>
            <a:xfrm>
              <a:off x="457200" y="396875"/>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1800" dirty="0">
                  <a:latin typeface="Consolas" panose="020B0609020204030204" pitchFamily="49" charset="0"/>
                </a:rPr>
                <a:t>The IBM System/360 Relationship:</a:t>
              </a:r>
              <a:br>
                <a:rPr lang="en-US" sz="1800" dirty="0">
                  <a:latin typeface="Consolas" panose="020B0609020204030204" pitchFamily="49" charset="0"/>
                </a:rPr>
              </a:br>
              <a:r>
                <a:rPr lang="en-US" sz="1800" b="1" dirty="0">
                  <a:latin typeface="Consolas" panose="020B0609020204030204" pitchFamily="49" charset="0"/>
                </a:rPr>
                <a:t>Search for EBCDIC </a:t>
              </a:r>
              <a:r>
                <a:rPr lang="en-US" sz="1800" dirty="0">
                  <a:latin typeface="Consolas" panose="020B0609020204030204" pitchFamily="49" charset="0"/>
                </a:rPr>
                <a:t/>
              </a:r>
              <a:br>
                <a:rPr lang="en-US" sz="1800" dirty="0">
                  <a:latin typeface="Consolas" panose="020B0609020204030204" pitchFamily="49" charset="0"/>
                </a:rPr>
              </a:br>
              <a:r>
                <a:rPr lang="en-US" sz="1800" dirty="0">
                  <a:latin typeface="Consolas" panose="020B0609020204030204" pitchFamily="49" charset="0"/>
                </a:rPr>
                <a:t>(Extended Binary Coded Decimal Interchange Code )</a:t>
              </a:r>
            </a:p>
          </p:txBody>
        </p:sp>
        <p:sp>
          <p:nvSpPr>
            <p:cNvPr id="11" name="Content Placeholder 2">
              <a:extLst>
                <a:ext uri="{FF2B5EF4-FFF2-40B4-BE49-F238E27FC236}">
                  <a16:creationId xmlns="" xmlns:a16="http://schemas.microsoft.com/office/drawing/2014/main" id="{64CADF5A-E480-8C93-EC13-917F156363FB}"/>
                </a:ext>
              </a:extLst>
            </p:cNvPr>
            <p:cNvSpPr txBox="1">
              <a:spLocks/>
            </p:cNvSpPr>
            <p:nvPr/>
          </p:nvSpPr>
          <p:spPr>
            <a:xfrm>
              <a:off x="1340233" y="1722437"/>
              <a:ext cx="748014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200" dirty="0">
                  <a:latin typeface="Consolas" pitchFamily="49" charset="0"/>
                </a:rPr>
                <a:t>Search the binary ROS and assume the given values are EBCDIC</a:t>
              </a:r>
            </a:p>
            <a:p>
              <a:pPr fontAlgn="auto">
                <a:spcAft>
                  <a:spcPts val="0"/>
                </a:spcAft>
              </a:pPr>
              <a:r>
                <a:rPr lang="en-US" sz="1200" dirty="0">
                  <a:latin typeface="Consolas" pitchFamily="49" charset="0"/>
                </a:rPr>
                <a:t>Convert the given value to the ASCII equivalent</a:t>
              </a:r>
            </a:p>
            <a:p>
              <a:pPr lvl="1" fontAlgn="auto">
                <a:spcAft>
                  <a:spcPts val="0"/>
                </a:spcAft>
              </a:pPr>
              <a:r>
                <a:rPr lang="en-US" sz="1200" dirty="0">
                  <a:latin typeface="Consolas" pitchFamily="49" charset="0"/>
                </a:rPr>
                <a:t>e.g. EBCDIC index 129 == ASCII symbol ‘a’ (97)</a:t>
              </a:r>
            </a:p>
            <a:p>
              <a:pPr lvl="1" fontAlgn="auto">
                <a:spcAft>
                  <a:spcPts val="0"/>
                </a:spcAft>
              </a:pPr>
              <a:r>
                <a:rPr lang="en-US" sz="1200" dirty="0">
                  <a:latin typeface="Consolas" pitchFamily="49" charset="0"/>
                </a:rPr>
                <a:t>E.g. EBCDIC index 240 == ASCII symbol ‘0’ (48)</a:t>
              </a:r>
            </a:p>
            <a:p>
              <a:pPr fontAlgn="auto">
                <a:spcAft>
                  <a:spcPts val="0"/>
                </a:spcAft>
              </a:pPr>
              <a:r>
                <a:rPr lang="en-US" sz="1200" dirty="0">
                  <a:latin typeface="Consolas" pitchFamily="49" charset="0"/>
                </a:rPr>
                <a:t>Do this only for printable characters and queue up such conversion longer than 3 character (4 or more)</a:t>
              </a:r>
            </a:p>
          </p:txBody>
        </p:sp>
        <p:sp>
          <p:nvSpPr>
            <p:cNvPr id="12" name="Rectangle 11">
              <a:extLst>
                <a:ext uri="{FF2B5EF4-FFF2-40B4-BE49-F238E27FC236}">
                  <a16:creationId xmlns="" xmlns:a16="http://schemas.microsoft.com/office/drawing/2014/main" id="{F6F0D18C-3A18-D57A-A0FC-0E9100FB5989}"/>
                </a:ext>
              </a:extLst>
            </p:cNvPr>
            <p:cNvSpPr/>
            <p:nvPr/>
          </p:nvSpPr>
          <p:spPr>
            <a:xfrm>
              <a:off x="990600" y="3703637"/>
              <a:ext cx="2628993" cy="2362200"/>
            </a:xfrm>
            <a:prstGeom prst="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nsolas" pitchFamily="49" charset="0"/>
                  <a:ea typeface="+mn-ea"/>
                  <a:cs typeface="+mn-cs"/>
                </a:rPr>
                <a:t>IBM 5100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EXEC ROS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BASIC NX/Common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APL NX	   	~8</a:t>
              </a:r>
            </a:p>
          </p:txBody>
        </p:sp>
        <p:sp>
          <p:nvSpPr>
            <p:cNvPr id="13" name="Rectangle 12">
              <a:extLst>
                <a:ext uri="{FF2B5EF4-FFF2-40B4-BE49-F238E27FC236}">
                  <a16:creationId xmlns="" xmlns:a16="http://schemas.microsoft.com/office/drawing/2014/main" id="{622DB18D-2274-A8CA-DD49-FDA21A9894FD}"/>
                </a:ext>
              </a:extLst>
            </p:cNvPr>
            <p:cNvSpPr/>
            <p:nvPr/>
          </p:nvSpPr>
          <p:spPr>
            <a:xfrm>
              <a:off x="457200" y="5380037"/>
              <a:ext cx="4648200" cy="455160"/>
            </a:xfrm>
            <a:prstGeom prst="rect">
              <a:avLst/>
            </a:prstGeom>
            <a:solidFill>
              <a:srgbClr val="EEECE1">
                <a:lumMod val="90000"/>
              </a:srgbClr>
            </a:solidFill>
            <a:ln>
              <a:solidFill>
                <a:sysClr val="windowText" lastClr="000000"/>
              </a:solidFill>
            </a:ln>
          </p:spPr>
          <p:txBody>
            <a:bodyPr wrap="square" lIns="9144" tIns="9144" rIns="9144" bIns="9144">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0x8967  ABCDEFGHIJKLMNOPQRSTUVWXYZ0123456789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0x89e7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abcdefghijklmnopqr</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p:txBody>
        </p:sp>
        <p:sp>
          <p:nvSpPr>
            <p:cNvPr id="14" name="Rectangle 13">
              <a:extLst>
                <a:ext uri="{FF2B5EF4-FFF2-40B4-BE49-F238E27FC236}">
                  <a16:creationId xmlns="" xmlns:a16="http://schemas.microsoft.com/office/drawing/2014/main" id="{E3573807-DF51-2B0A-1465-D7515A209681}"/>
                </a:ext>
              </a:extLst>
            </p:cNvPr>
            <p:cNvSpPr/>
            <p:nvPr/>
          </p:nvSpPr>
          <p:spPr>
            <a:xfrm>
              <a:off x="5486400" y="3779838"/>
              <a:ext cx="2362200" cy="2172744"/>
            </a:xfrm>
            <a:prstGeom prst="rect">
              <a:avLst/>
            </a:prstGeom>
            <a:solidFill>
              <a:srgbClr val="EEECE1">
                <a:lumMod val="90000"/>
              </a:srgbClr>
            </a:solidFill>
            <a:ln>
              <a:solidFill>
                <a:sysClr val="windowText" lastClr="000000"/>
              </a:solidFill>
            </a:ln>
          </p:spPr>
          <p:txBody>
            <a:bodyPr wrap="square" lIns="9144" tIns="9144" rIns="9144" bIns="9144">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0x08ccd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jklmnpoq</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0x08ce6	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0x09ef2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jklmnqo</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0x0a250	0123456789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0x106f7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jklmnpoq</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0x12588	NNNN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0x12a20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jklmn</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0x12a91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abcdefghi</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0x12b71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abcdefghi</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rPr>
                <a:t>0x12b81	</a:t>
              </a:r>
              <a:r>
                <a:rPr kumimoji="0" lang="en-US" sz="1000" b="0" i="0" u="none" strike="noStrike" kern="0" cap="none" spc="0" normalizeH="0" baseline="0" noProof="0" dirty="0" err="1">
                  <a:ln>
                    <a:noFill/>
                  </a:ln>
                  <a:solidFill>
                    <a:prstClr val="black"/>
                  </a:solidFill>
                  <a:effectLst/>
                  <a:uLnTx/>
                  <a:uFillTx/>
                  <a:latin typeface="Courier New" pitchFamily="49" charset="0"/>
                  <a:ea typeface="+mn-ea"/>
                  <a:cs typeface="Courier New" pitchFamily="49" charset="0"/>
                </a:rPr>
                <a:t>jklmnopqr</a:t>
              </a:r>
              <a:endParaRPr kumimoji="0" lang="en-US" sz="1000" b="0" i="0" u="none" strike="noStrike" kern="0" cap="none" spc="0" normalizeH="0" baseline="0" noProof="0" dirty="0">
                <a:ln>
                  <a:noFill/>
                </a:ln>
                <a:solidFill>
                  <a:prstClr val="black"/>
                </a:solidFill>
                <a:effectLst/>
                <a:uLnTx/>
                <a:uFillTx/>
                <a:latin typeface="Courier New" pitchFamily="49" charset="0"/>
                <a:ea typeface="+mn-ea"/>
                <a:cs typeface="Courier New" pitchFamily="49" charset="0"/>
              </a:endParaRPr>
            </a:p>
          </p:txBody>
        </p:sp>
        <p:cxnSp>
          <p:nvCxnSpPr>
            <p:cNvPr id="15" name="Straight Arrow Connector 14">
              <a:extLst>
                <a:ext uri="{FF2B5EF4-FFF2-40B4-BE49-F238E27FC236}">
                  <a16:creationId xmlns="" xmlns:a16="http://schemas.microsoft.com/office/drawing/2014/main" id="{E21F0D2E-69F8-565D-FB6A-5FEDC423B90F}"/>
                </a:ext>
              </a:extLst>
            </p:cNvPr>
            <p:cNvCxnSpPr>
              <a:cxnSpLocks/>
            </p:cNvCxnSpPr>
            <p:nvPr/>
          </p:nvCxnSpPr>
          <p:spPr>
            <a:xfrm flipV="1">
              <a:off x="3480477" y="3932237"/>
              <a:ext cx="1929723" cy="1186610"/>
            </a:xfrm>
            <a:prstGeom prst="straightConnector1">
              <a:avLst/>
            </a:prstGeom>
            <a:noFill/>
            <a:ln w="9525" cap="flat" cmpd="sng" algn="ctr">
              <a:solidFill>
                <a:srgbClr val="FF0000"/>
              </a:solidFill>
              <a:prstDash val="solid"/>
              <a:tailEnd type="triangle"/>
            </a:ln>
            <a:effectLst/>
          </p:spPr>
        </p:cxnSp>
      </p:grpSp>
    </p:spTree>
    <p:extLst>
      <p:ext uri="{BB962C8B-B14F-4D97-AF65-F5344CB8AC3E}">
        <p14:creationId xmlns="" xmlns:p14="http://schemas.microsoft.com/office/powerpoint/2010/main" val="31927565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D1CA5E45-E371-5122-69CF-9BBF5D8E6072}"/>
              </a:ext>
            </a:extLst>
          </p:cNvPr>
          <p:cNvGrpSpPr/>
          <p:nvPr/>
        </p:nvGrpSpPr>
        <p:grpSpPr>
          <a:xfrm>
            <a:off x="1061874" y="396875"/>
            <a:ext cx="7443954" cy="4194175"/>
            <a:chOff x="457200" y="396875"/>
            <a:chExt cx="8363182" cy="5851525"/>
          </a:xfrm>
        </p:grpSpPr>
        <p:sp>
          <p:nvSpPr>
            <p:cNvPr id="10" name="Title 1">
              <a:extLst>
                <a:ext uri="{FF2B5EF4-FFF2-40B4-BE49-F238E27FC236}">
                  <a16:creationId xmlns="" xmlns:a16="http://schemas.microsoft.com/office/drawing/2014/main" id="{A282F59C-ED7D-9369-391E-5336B323F097}"/>
                </a:ext>
              </a:extLst>
            </p:cNvPr>
            <p:cNvSpPr txBox="1">
              <a:spLocks/>
            </p:cNvSpPr>
            <p:nvPr/>
          </p:nvSpPr>
          <p:spPr>
            <a:xfrm>
              <a:off x="457200" y="396875"/>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1800" dirty="0">
                  <a:latin typeface="Consolas" panose="020B0609020204030204" pitchFamily="49" charset="0"/>
                </a:rPr>
                <a:t>The IBM System/360 Relationship:</a:t>
              </a:r>
              <a:br>
                <a:rPr lang="en-US" sz="1800" dirty="0">
                  <a:latin typeface="Consolas" panose="020B0609020204030204" pitchFamily="49" charset="0"/>
                </a:rPr>
              </a:br>
              <a:r>
                <a:rPr lang="en-US" sz="1800" b="1" dirty="0">
                  <a:latin typeface="Consolas" panose="020B0609020204030204" pitchFamily="49" charset="0"/>
                </a:rPr>
                <a:t>Search for EBCDIC </a:t>
              </a:r>
              <a:r>
                <a:rPr lang="en-US" sz="1800" dirty="0">
                  <a:latin typeface="Consolas" panose="020B0609020204030204" pitchFamily="49" charset="0"/>
                </a:rPr>
                <a:t/>
              </a:r>
              <a:br>
                <a:rPr lang="en-US" sz="1800" dirty="0">
                  <a:latin typeface="Consolas" panose="020B0609020204030204" pitchFamily="49" charset="0"/>
                </a:rPr>
              </a:br>
              <a:r>
                <a:rPr lang="en-US" sz="1800" dirty="0">
                  <a:latin typeface="Consolas" panose="020B0609020204030204" pitchFamily="49" charset="0"/>
                </a:rPr>
                <a:t>(Extended Binary Coded Decimal Interchange Code )</a:t>
              </a:r>
            </a:p>
          </p:txBody>
        </p:sp>
        <p:sp>
          <p:nvSpPr>
            <p:cNvPr id="11" name="Content Placeholder 2">
              <a:extLst>
                <a:ext uri="{FF2B5EF4-FFF2-40B4-BE49-F238E27FC236}">
                  <a16:creationId xmlns="" xmlns:a16="http://schemas.microsoft.com/office/drawing/2014/main" id="{64CADF5A-E480-8C93-EC13-917F156363FB}"/>
                </a:ext>
              </a:extLst>
            </p:cNvPr>
            <p:cNvSpPr txBox="1">
              <a:spLocks/>
            </p:cNvSpPr>
            <p:nvPr/>
          </p:nvSpPr>
          <p:spPr>
            <a:xfrm>
              <a:off x="1340233" y="1722437"/>
              <a:ext cx="748014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200" dirty="0">
                  <a:latin typeface="Consolas" pitchFamily="49" charset="0"/>
                </a:rPr>
                <a:t>Search the binary ROS and assume the given values are EBCDIC</a:t>
              </a:r>
            </a:p>
            <a:p>
              <a:pPr fontAlgn="auto">
                <a:spcAft>
                  <a:spcPts val="0"/>
                </a:spcAft>
              </a:pPr>
              <a:r>
                <a:rPr lang="en-US" sz="1200" dirty="0">
                  <a:latin typeface="Consolas" pitchFamily="49" charset="0"/>
                </a:rPr>
                <a:t>Convert the given value to the ASCII equivalent</a:t>
              </a:r>
            </a:p>
            <a:p>
              <a:pPr lvl="1" fontAlgn="auto">
                <a:spcAft>
                  <a:spcPts val="0"/>
                </a:spcAft>
              </a:pPr>
              <a:r>
                <a:rPr lang="en-US" sz="1200" dirty="0">
                  <a:latin typeface="Consolas" pitchFamily="49" charset="0"/>
                </a:rPr>
                <a:t>e.g. EBCDIC index 129 == ASCII symbol ‘a’ (97)</a:t>
              </a:r>
            </a:p>
            <a:p>
              <a:pPr lvl="1" fontAlgn="auto">
                <a:spcAft>
                  <a:spcPts val="0"/>
                </a:spcAft>
              </a:pPr>
              <a:r>
                <a:rPr lang="en-US" sz="1200" dirty="0">
                  <a:latin typeface="Consolas" pitchFamily="49" charset="0"/>
                </a:rPr>
                <a:t>E.g. EBCDIC index 240 == ASCII symbol ‘0’ (48)</a:t>
              </a:r>
            </a:p>
            <a:p>
              <a:pPr fontAlgn="auto">
                <a:spcAft>
                  <a:spcPts val="0"/>
                </a:spcAft>
              </a:pPr>
              <a:r>
                <a:rPr lang="en-US" sz="1200" dirty="0">
                  <a:latin typeface="Consolas" pitchFamily="49" charset="0"/>
                </a:rPr>
                <a:t>Do this only for printable characters and queue up such conversion longer than 3 character (4 or more)</a:t>
              </a:r>
            </a:p>
          </p:txBody>
        </p:sp>
        <p:sp>
          <p:nvSpPr>
            <p:cNvPr id="12" name="Rectangle 11">
              <a:extLst>
                <a:ext uri="{FF2B5EF4-FFF2-40B4-BE49-F238E27FC236}">
                  <a16:creationId xmlns="" xmlns:a16="http://schemas.microsoft.com/office/drawing/2014/main" id="{F6F0D18C-3A18-D57A-A0FC-0E9100FB5989}"/>
                </a:ext>
              </a:extLst>
            </p:cNvPr>
            <p:cNvSpPr/>
            <p:nvPr/>
          </p:nvSpPr>
          <p:spPr>
            <a:xfrm>
              <a:off x="990600" y="3703637"/>
              <a:ext cx="2628993" cy="2362200"/>
            </a:xfrm>
            <a:prstGeom prst="rect">
              <a:avLst/>
            </a:prstGeom>
            <a:solidFill>
              <a:schemeClr val="bg1">
                <a:lumMod val="50000"/>
              </a:schemeClr>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nsolas" pitchFamily="49" charset="0"/>
                  <a:ea typeface="+mn-ea"/>
                  <a:cs typeface="+mn-cs"/>
                </a:rPr>
                <a:t>IBM 5100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EXEC ROS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BASIC NX/Common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APL NX	   	~8</a:t>
              </a:r>
            </a:p>
          </p:txBody>
        </p:sp>
      </p:grpSp>
      <p:sp>
        <p:nvSpPr>
          <p:cNvPr id="3" name="Rectangle 2">
            <a:extLst>
              <a:ext uri="{FF2B5EF4-FFF2-40B4-BE49-F238E27FC236}">
                <a16:creationId xmlns="" xmlns:a16="http://schemas.microsoft.com/office/drawing/2014/main" id="{AE1D82BD-B6CA-0C5D-05F9-6DBA040DFDCA}"/>
              </a:ext>
            </a:extLst>
          </p:cNvPr>
          <p:cNvSpPr/>
          <p:nvPr/>
        </p:nvSpPr>
        <p:spPr>
          <a:xfrm>
            <a:off x="5248276" y="2781300"/>
            <a:ext cx="3362323" cy="1693145"/>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nsolas" pitchFamily="49" charset="0"/>
                <a:ea typeface="+mn-ea"/>
                <a:cs typeface="+mn-cs"/>
              </a:rPr>
              <a:t>IBM 5110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EXEC ROS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BASIC ROS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APL ROS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Common ROS	319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BASIC NX		60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nsolas" pitchFamily="49" charset="0"/>
                <a:ea typeface="+mn-ea"/>
                <a:cs typeface="+mn-cs"/>
              </a:rPr>
              <a:t>APL NX		174</a:t>
            </a:r>
          </a:p>
        </p:txBody>
      </p:sp>
      <p:sp>
        <p:nvSpPr>
          <p:cNvPr id="4" name="Right Brace 3">
            <a:extLst>
              <a:ext uri="{FF2B5EF4-FFF2-40B4-BE49-F238E27FC236}">
                <a16:creationId xmlns="" xmlns:a16="http://schemas.microsoft.com/office/drawing/2014/main" id="{F6F96EBC-97A3-6C9D-3CEA-8D7E1460A4C7}"/>
              </a:ext>
            </a:extLst>
          </p:cNvPr>
          <p:cNvSpPr/>
          <p:nvPr/>
        </p:nvSpPr>
        <p:spPr>
          <a:xfrm>
            <a:off x="7446417" y="3263613"/>
            <a:ext cx="228600" cy="567024"/>
          </a:xfrm>
          <a:prstGeom prst="rightBrace">
            <a:avLst>
              <a:gd name="adj1" fmla="val 41666"/>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5" name="TextBox 4">
            <a:extLst>
              <a:ext uri="{FF2B5EF4-FFF2-40B4-BE49-F238E27FC236}">
                <a16:creationId xmlns="" xmlns:a16="http://schemas.microsoft.com/office/drawing/2014/main" id="{4678725A-9029-BDF8-5E93-BB02E31EE3E3}"/>
              </a:ext>
            </a:extLst>
          </p:cNvPr>
          <p:cNvSpPr txBox="1"/>
          <p:nvPr/>
        </p:nvSpPr>
        <p:spPr>
          <a:xfrm>
            <a:off x="7675017" y="3377913"/>
            <a:ext cx="821572" cy="369332"/>
          </a:xfrm>
          <a:prstGeom prst="rect">
            <a:avLst/>
          </a:prstGeom>
          <a:noFill/>
        </p:spPr>
        <p:txBody>
          <a:bodyPr wrap="none" rtlCol="0">
            <a:spAutoFit/>
          </a:bodyPr>
          <a:lstStyle/>
          <a:p>
            <a:r>
              <a:rPr lang="en-US" b="1" dirty="0">
                <a:solidFill>
                  <a:schemeClr val="tx1">
                    <a:lumMod val="50000"/>
                  </a:schemeClr>
                </a:solidFill>
              </a:rPr>
              <a:t>PALM</a:t>
            </a:r>
          </a:p>
        </p:txBody>
      </p:sp>
    </p:spTree>
    <p:extLst>
      <p:ext uri="{BB962C8B-B14F-4D97-AF65-F5344CB8AC3E}">
        <p14:creationId xmlns="" xmlns:p14="http://schemas.microsoft.com/office/powerpoint/2010/main" val="2093286563"/>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4D436061-65BB-4A1E-D8B7-E6B3D9FFCAE1}"/>
              </a:ext>
            </a:extLst>
          </p:cNvPr>
          <p:cNvGrpSpPr/>
          <p:nvPr/>
        </p:nvGrpSpPr>
        <p:grpSpPr>
          <a:xfrm>
            <a:off x="1088004" y="274638"/>
            <a:ext cx="7736677" cy="4841967"/>
            <a:chOff x="1300055" y="274638"/>
            <a:chExt cx="9645641" cy="7021458"/>
          </a:xfrm>
        </p:grpSpPr>
        <p:sp>
          <p:nvSpPr>
            <p:cNvPr id="13" name="Title 1">
              <a:extLst>
                <a:ext uri="{FF2B5EF4-FFF2-40B4-BE49-F238E27FC236}">
                  <a16:creationId xmlns="" xmlns:a16="http://schemas.microsoft.com/office/drawing/2014/main" id="{16C210D4-1DA4-7313-1136-0655952A313B}"/>
                </a:ext>
              </a:extLst>
            </p:cNvPr>
            <p:cNvSpPr txBox="1">
              <a:spLocks/>
            </p:cNvSpPr>
            <p:nvPr/>
          </p:nvSpPr>
          <p:spPr>
            <a:xfrm>
              <a:off x="1300055" y="274638"/>
              <a:ext cx="9645641" cy="6751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u="sng" dirty="0">
                  <a:latin typeface="Consolas" pitchFamily="49" charset="0"/>
                </a:rPr>
                <a:t>Sample</a:t>
              </a:r>
              <a:r>
                <a:rPr lang="en-US" sz="2400" b="1" dirty="0">
                  <a:latin typeface="Consolas" pitchFamily="49" charset="0"/>
                </a:rPr>
                <a:t> of EBCDIC Strings found in IBM 5110</a:t>
              </a:r>
            </a:p>
          </p:txBody>
        </p:sp>
        <p:sp>
          <p:nvSpPr>
            <p:cNvPr id="14" name="Rectangle 13">
              <a:extLst>
                <a:ext uri="{FF2B5EF4-FFF2-40B4-BE49-F238E27FC236}">
                  <a16:creationId xmlns="" xmlns:a16="http://schemas.microsoft.com/office/drawing/2014/main" id="{0A9C19B8-4231-554C-BE03-03B3D05D3937}"/>
                </a:ext>
              </a:extLst>
            </p:cNvPr>
            <p:cNvSpPr/>
            <p:nvPr/>
          </p:nvSpPr>
          <p:spPr>
            <a:xfrm>
              <a:off x="1658160" y="1360134"/>
              <a:ext cx="2665490" cy="5935962"/>
            </a:xfrm>
            <a:prstGeom prst="rect">
              <a:avLst/>
            </a:prstGeom>
          </p:spPr>
          <p:txBody>
            <a:bodyPr wrap="square">
              <a:spAutoFit/>
            </a:bodyPr>
            <a:lstStyle/>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0x00c0 HOLD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0x00e0 </a:t>
              </a:r>
              <a:r>
                <a:rPr lang="en-US" sz="1000" b="1" dirty="0">
                  <a:solidFill>
                    <a:srgbClr val="FF0000"/>
                  </a:solidFill>
                  <a:latin typeface="Courier New" pitchFamily="49" charset="0"/>
                  <a:ea typeface="+mn-ea"/>
                  <a:cs typeface="Courier New" pitchFamily="49" charset="0"/>
                </a:rPr>
                <a:t>IBM5100</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0x0302 AABBCCDDEEFFGGHHII</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0x0c06 DIAG</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0x0c10 ADDR</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0x0c22 BRANCH</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0x0cb4 FILE</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0x0d27 ERROR</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0x0df4 SORT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0x0e5b COLLATING</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0x0fa6 FIELD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0x100f COMPLETED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0x1030 BASIC</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0x1150 LOCATION</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0x11ce DISK</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0x11ee SYSAREA</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0x1200 ERRORSET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0x13db AUXILIARY</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0x1579 ATTN</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0x2e29 ASYNCHRONOUS</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0x2e62 BSCA</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0x2e7a PARALLEL</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0x2e95 </a:t>
              </a:r>
              <a:r>
                <a:rPr lang="en-US" sz="1000" b="1" dirty="0">
                  <a:solidFill>
                    <a:srgbClr val="FF0000"/>
                  </a:solidFill>
                  <a:latin typeface="Courier New" pitchFamily="49" charset="0"/>
                  <a:ea typeface="+mn-ea"/>
                  <a:cs typeface="Courier New" pitchFamily="49" charset="0"/>
                </a:rPr>
                <a:t>MICROPROCESSOR</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0x2edb CHART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0x2f39 STATUS</a:t>
              </a:r>
            </a:p>
          </p:txBody>
        </p:sp>
        <p:sp>
          <p:nvSpPr>
            <p:cNvPr id="15" name="Rectangle 14">
              <a:extLst>
                <a:ext uri="{FF2B5EF4-FFF2-40B4-BE49-F238E27FC236}">
                  <a16:creationId xmlns="" xmlns:a16="http://schemas.microsoft.com/office/drawing/2014/main" id="{07840E0E-B57E-F7AF-6EBA-C06133FDC10A}"/>
                </a:ext>
              </a:extLst>
            </p:cNvPr>
            <p:cNvSpPr/>
            <p:nvPr/>
          </p:nvSpPr>
          <p:spPr>
            <a:xfrm>
              <a:off x="4451827" y="1360134"/>
              <a:ext cx="2895600" cy="5043348"/>
            </a:xfrm>
            <a:prstGeom prst="rect">
              <a:avLst/>
            </a:prstGeom>
          </p:spPr>
          <p:txBody>
            <a:bodyPr wrap="square">
              <a:spAutoFit/>
            </a:bodyPr>
            <a:lstStyle/>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0x039a RUNS PROC GO</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0x03c6 ALERT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0x03cc RENUM</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0x03d2 AUTO MERGE</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0x03dc UTIL REWIND LINK</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0x042e FORM</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0x0512 CHAIN</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0x0536 AIDX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0x053c DIDX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0x0542 DBCRPOS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0x0557 EOF ATTN READY</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0x058b NOREC</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0x0591 NOKEY</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0x0597 DUPKEY</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0x05c5 SQR2</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0x05df INCM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0x060b RECL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0x0611 NOBLOCK</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0x0620 PROTECT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0x0628 FILEID VOLID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0x0634 DROP FREE SORT OFF</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0x072e 00112233445566778899</a:t>
              </a:r>
            </a:p>
          </p:txBody>
        </p:sp>
        <p:sp>
          <p:nvSpPr>
            <p:cNvPr id="16" name="Rectangle 15">
              <a:extLst>
                <a:ext uri="{FF2B5EF4-FFF2-40B4-BE49-F238E27FC236}">
                  <a16:creationId xmlns="" xmlns:a16="http://schemas.microsoft.com/office/drawing/2014/main" id="{322B451F-544A-4758-42DF-0194C450E3AE}"/>
                </a:ext>
              </a:extLst>
            </p:cNvPr>
            <p:cNvSpPr/>
            <p:nvPr/>
          </p:nvSpPr>
          <p:spPr>
            <a:xfrm>
              <a:off x="7227399" y="1360134"/>
              <a:ext cx="3505198" cy="5712814"/>
            </a:xfrm>
            <a:prstGeom prst="rect">
              <a:avLst/>
            </a:prstGeom>
          </p:spPr>
          <p:txBody>
            <a:bodyPr wrap="square">
              <a:spAutoFit/>
            </a:bodyPr>
            <a:lstStyle/>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0x0e056 ABCDEFGHIJKLMNOPQRSTUVWXYZ</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0x0e08c 0123456789</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0x0e0ba </a:t>
              </a:r>
              <a:r>
                <a:rPr lang="en-US" sz="1000" dirty="0" err="1">
                  <a:solidFill>
                    <a:prstClr val="black"/>
                  </a:solidFill>
                  <a:latin typeface="Courier New" pitchFamily="49" charset="0"/>
                  <a:ea typeface="+mn-ea"/>
                  <a:cs typeface="Courier New" pitchFamily="49" charset="0"/>
                </a:rPr>
                <a:t>abcdefghijklmnopqr</a:t>
              </a:r>
              <a:endParaRPr lang="en-US" sz="1000"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0x10f0a </a:t>
              </a:r>
              <a:r>
                <a:rPr lang="en-US" sz="1000" b="1" dirty="0">
                  <a:solidFill>
                    <a:srgbClr val="FF0000"/>
                  </a:solidFill>
                  <a:latin typeface="Courier New" pitchFamily="49" charset="0"/>
                  <a:ea typeface="+mn-ea"/>
                  <a:cs typeface="Courier New" pitchFamily="49" charset="0"/>
                </a:rPr>
                <a:t>COPYRIGHT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0x10f18 </a:t>
              </a:r>
              <a:r>
                <a:rPr lang="en-US" sz="1000" b="1" dirty="0">
                  <a:solidFill>
                    <a:srgbClr val="FF0000"/>
                  </a:solidFill>
                  <a:latin typeface="Courier New" pitchFamily="49" charset="0"/>
                  <a:ea typeface="+mn-ea"/>
                  <a:cs typeface="Courier New" pitchFamily="49" charset="0"/>
                </a:rPr>
                <a:t>1976</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0x12044 ERROREXCEEDED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0x12052 MAXIMUM</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0x1205a RECORD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0x13ee0 WS LOADED RESUMED NOT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0x13f1b INCORRECT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0x13f25 COMMAND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0x13f44 LOCKED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0x13f79 SYMBOL</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0x13fa1 SUSPENDED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0x13fab FUNCTIONS</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0x15af1 CHECKPOINTED CONTINUED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0x15b5f THIS</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0x15b6e LOCKED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0x15b7c FOUND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0x15b8d INVALID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0x15b95 DEVICE</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0x15bf9 PROTECTED</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0x176ea WS FULL</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0x17997 VARS</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0x17a00 SYSAREA</a:t>
              </a:r>
            </a:p>
          </p:txBody>
        </p:sp>
        <p:sp>
          <p:nvSpPr>
            <p:cNvPr id="17" name="TextBox 16">
              <a:extLst>
                <a:ext uri="{FF2B5EF4-FFF2-40B4-BE49-F238E27FC236}">
                  <a16:creationId xmlns="" xmlns:a16="http://schemas.microsoft.com/office/drawing/2014/main" id="{C0AC5018-D376-BB98-78E8-72545A49C0C1}"/>
                </a:ext>
              </a:extLst>
            </p:cNvPr>
            <p:cNvSpPr txBox="1"/>
            <p:nvPr/>
          </p:nvSpPr>
          <p:spPr>
            <a:xfrm>
              <a:off x="2125817" y="887515"/>
              <a:ext cx="1476045" cy="369332"/>
            </a:xfrm>
            <a:prstGeom prst="rect">
              <a:avLst/>
            </a:prstGeom>
            <a:noFill/>
          </p:spPr>
          <p:txBody>
            <a:bodyPr wrap="none" rtlCol="0">
              <a:spAutoFit/>
            </a:bodyPr>
            <a:lstStyle/>
            <a:p>
              <a:pPr defTabSz="914400" fontAlgn="auto">
                <a:spcBef>
                  <a:spcPts val="0"/>
                </a:spcBef>
                <a:spcAft>
                  <a:spcPts val="0"/>
                </a:spcAft>
              </a:pPr>
              <a:r>
                <a:rPr lang="en-US" b="1" dirty="0">
                  <a:solidFill>
                    <a:prstClr val="black"/>
                  </a:solidFill>
                  <a:latin typeface="Consolas" pitchFamily="49" charset="0"/>
                  <a:ea typeface="+mn-ea"/>
                  <a:cs typeface="+mn-cs"/>
                </a:rPr>
                <a:t>Common ROS</a:t>
              </a:r>
            </a:p>
          </p:txBody>
        </p:sp>
        <p:sp>
          <p:nvSpPr>
            <p:cNvPr id="18" name="TextBox 17">
              <a:extLst>
                <a:ext uri="{FF2B5EF4-FFF2-40B4-BE49-F238E27FC236}">
                  <a16:creationId xmlns="" xmlns:a16="http://schemas.microsoft.com/office/drawing/2014/main" id="{EDB74F0C-3DF4-E6A9-B5A1-119E941A0C1D}"/>
                </a:ext>
              </a:extLst>
            </p:cNvPr>
            <p:cNvSpPr txBox="1"/>
            <p:nvPr/>
          </p:nvSpPr>
          <p:spPr>
            <a:xfrm>
              <a:off x="4865198" y="887515"/>
              <a:ext cx="1704313" cy="369332"/>
            </a:xfrm>
            <a:prstGeom prst="rect">
              <a:avLst/>
            </a:prstGeom>
            <a:noFill/>
          </p:spPr>
          <p:txBody>
            <a:bodyPr wrap="none" rtlCol="0">
              <a:spAutoFit/>
            </a:bodyPr>
            <a:lstStyle/>
            <a:p>
              <a:pPr defTabSz="914400" fontAlgn="auto">
                <a:spcBef>
                  <a:spcPts val="0"/>
                </a:spcBef>
                <a:spcAft>
                  <a:spcPts val="0"/>
                </a:spcAft>
              </a:pPr>
              <a:r>
                <a:rPr lang="en-US" b="1" dirty="0">
                  <a:solidFill>
                    <a:prstClr val="black"/>
                  </a:solidFill>
                  <a:latin typeface="Consolas" pitchFamily="49" charset="0"/>
                  <a:ea typeface="+mn-ea"/>
                  <a:cs typeface="+mn-cs"/>
                </a:rPr>
                <a:t>BASIC NX ROS</a:t>
              </a:r>
            </a:p>
          </p:txBody>
        </p:sp>
        <p:sp>
          <p:nvSpPr>
            <p:cNvPr id="19" name="TextBox 18">
              <a:extLst>
                <a:ext uri="{FF2B5EF4-FFF2-40B4-BE49-F238E27FC236}">
                  <a16:creationId xmlns="" xmlns:a16="http://schemas.microsoft.com/office/drawing/2014/main" id="{264B9A98-943B-0FDE-B77E-F57F37103F3F}"/>
                </a:ext>
              </a:extLst>
            </p:cNvPr>
            <p:cNvSpPr txBox="1"/>
            <p:nvPr/>
          </p:nvSpPr>
          <p:spPr>
            <a:xfrm>
              <a:off x="7532197" y="887515"/>
              <a:ext cx="1451038" cy="369332"/>
            </a:xfrm>
            <a:prstGeom prst="rect">
              <a:avLst/>
            </a:prstGeom>
            <a:noFill/>
          </p:spPr>
          <p:txBody>
            <a:bodyPr wrap="none" rtlCol="0">
              <a:spAutoFit/>
            </a:bodyPr>
            <a:lstStyle/>
            <a:p>
              <a:pPr defTabSz="914400" fontAlgn="auto">
                <a:spcBef>
                  <a:spcPts val="0"/>
                </a:spcBef>
                <a:spcAft>
                  <a:spcPts val="0"/>
                </a:spcAft>
              </a:pPr>
              <a:r>
                <a:rPr lang="en-US" b="1" dirty="0">
                  <a:solidFill>
                    <a:prstClr val="black"/>
                  </a:solidFill>
                  <a:latin typeface="Consolas" pitchFamily="49" charset="0"/>
                  <a:ea typeface="+mn-ea"/>
                  <a:cs typeface="+mn-cs"/>
                </a:rPr>
                <a:t>APL NX ROS</a:t>
              </a:r>
            </a:p>
          </p:txBody>
        </p:sp>
        <p:cxnSp>
          <p:nvCxnSpPr>
            <p:cNvPr id="20" name="Straight Connector 19">
              <a:extLst>
                <a:ext uri="{FF2B5EF4-FFF2-40B4-BE49-F238E27FC236}">
                  <a16:creationId xmlns="" xmlns:a16="http://schemas.microsoft.com/office/drawing/2014/main" id="{AE5F9017-9FD8-6C4C-AEE1-1087C5B07677}"/>
                </a:ext>
              </a:extLst>
            </p:cNvPr>
            <p:cNvCxnSpPr>
              <a:cxnSpLocks/>
            </p:cNvCxnSpPr>
            <p:nvPr/>
          </p:nvCxnSpPr>
          <p:spPr>
            <a:xfrm>
              <a:off x="4407999" y="1434748"/>
              <a:ext cx="0" cy="5257797"/>
            </a:xfrm>
            <a:prstGeom prst="line">
              <a:avLst/>
            </a:prstGeom>
            <a:noFill/>
            <a:ln w="12700" cap="flat" cmpd="sng" algn="ctr">
              <a:solidFill>
                <a:sysClr val="windowText" lastClr="000000"/>
              </a:solidFill>
              <a:prstDash val="solid"/>
            </a:ln>
            <a:effectLst/>
          </p:spPr>
        </p:cxnSp>
        <p:cxnSp>
          <p:nvCxnSpPr>
            <p:cNvPr id="21" name="Straight Connector 20">
              <a:extLst>
                <a:ext uri="{FF2B5EF4-FFF2-40B4-BE49-F238E27FC236}">
                  <a16:creationId xmlns="" xmlns:a16="http://schemas.microsoft.com/office/drawing/2014/main" id="{595A07BD-DCD8-5888-9276-BD8F15F17E71}"/>
                </a:ext>
              </a:extLst>
            </p:cNvPr>
            <p:cNvCxnSpPr>
              <a:cxnSpLocks/>
            </p:cNvCxnSpPr>
            <p:nvPr/>
          </p:nvCxnSpPr>
          <p:spPr>
            <a:xfrm>
              <a:off x="7225889" y="1434748"/>
              <a:ext cx="0" cy="5257797"/>
            </a:xfrm>
            <a:prstGeom prst="line">
              <a:avLst/>
            </a:prstGeom>
            <a:noFill/>
            <a:ln w="12700" cap="flat" cmpd="sng" algn="ctr">
              <a:solidFill>
                <a:sysClr val="windowText" lastClr="000000"/>
              </a:solidFill>
              <a:prstDash val="solid"/>
            </a:ln>
            <a:effectLst/>
          </p:spPr>
        </p:cxnSp>
      </p:grpSp>
      <p:sp>
        <p:nvSpPr>
          <p:cNvPr id="12" name="TextBox 11"/>
          <p:cNvSpPr txBox="1"/>
          <p:nvPr/>
        </p:nvSpPr>
        <p:spPr>
          <a:xfrm>
            <a:off x="0" y="1074645"/>
            <a:ext cx="1375238" cy="461665"/>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Hex given values</a:t>
            </a:r>
            <a:r>
              <a:rPr lang="en-US" sz="800" dirty="0" smtClean="0">
                <a:latin typeface="Consolas" pitchFamily="49" charset="0"/>
              </a:rPr>
              <a:t> </a:t>
            </a:r>
            <a:r>
              <a:rPr lang="en-US" sz="800" dirty="0" smtClean="0">
                <a:latin typeface="Consolas" pitchFamily="49" charset="0"/>
              </a:rPr>
              <a:t>are the corresponding address offset.</a:t>
            </a:r>
            <a:endParaRPr lang="en-US" sz="800" dirty="0">
              <a:latin typeface="Consolas" pitchFamily="49" charset="0"/>
            </a:endParaRPr>
          </a:p>
        </p:txBody>
      </p:sp>
    </p:spTree>
    <p:extLst>
      <p:ext uri="{BB962C8B-B14F-4D97-AF65-F5344CB8AC3E}">
        <p14:creationId xmlns="" xmlns:p14="http://schemas.microsoft.com/office/powerpoint/2010/main" val="31542051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0.wp.com/voidstar.blog/wp-content/uploads/2022/11/image-2.png?resize=1024%2C416&amp;ssl=1">
            <a:extLst>
              <a:ext uri="{FF2B5EF4-FFF2-40B4-BE49-F238E27FC236}">
                <a16:creationId xmlns="" xmlns:a16="http://schemas.microsoft.com/office/drawing/2014/main" id="{04AD221C-A99C-7FD9-1AF0-E1766D409186}"/>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04802" y="337458"/>
            <a:ext cx="6330737" cy="2571863"/>
          </a:xfrm>
          <a:prstGeom prst="rect">
            <a:avLst/>
          </a:prstGeom>
          <a:noFill/>
        </p:spPr>
      </p:pic>
      <p:pic>
        <p:nvPicPr>
          <p:cNvPr id="5" name="Picture 4" descr="https://i0.wp.com/voidstar.blog/wp-content/uploads/2022/10/image-3.png?resize=780%2C309&amp;ssl=1">
            <a:extLst>
              <a:ext uri="{FF2B5EF4-FFF2-40B4-BE49-F238E27FC236}">
                <a16:creationId xmlns="" xmlns:a16="http://schemas.microsoft.com/office/drawing/2014/main" id="{A6EAA71E-7424-3957-1364-EB039DC7EE43}"/>
              </a:ext>
            </a:extLst>
          </p:cNvPr>
          <p:cNvPicPr>
            <a:picLocks noChangeAspect="1" noChangeArrowheads="1"/>
          </p:cNvPicPr>
          <p:nvPr/>
        </p:nvPicPr>
        <p:blipFill>
          <a:blip r:embed="rId3" cstate="print"/>
          <a:srcRect/>
          <a:stretch>
            <a:fillRect/>
          </a:stretch>
        </p:blipFill>
        <p:spPr bwMode="auto">
          <a:xfrm>
            <a:off x="2488245" y="2739571"/>
            <a:ext cx="5511637" cy="2183456"/>
          </a:xfrm>
          <a:prstGeom prst="rect">
            <a:avLst/>
          </a:prstGeom>
          <a:noFill/>
        </p:spPr>
      </p:pic>
      <p:sp>
        <p:nvSpPr>
          <p:cNvPr id="6" name="TextBox 5">
            <a:extLst>
              <a:ext uri="{FF2B5EF4-FFF2-40B4-BE49-F238E27FC236}">
                <a16:creationId xmlns="" xmlns:a16="http://schemas.microsoft.com/office/drawing/2014/main" id="{04F4771D-A8A8-3CD8-C083-0BC01EF0C1DA}"/>
              </a:ext>
            </a:extLst>
          </p:cNvPr>
          <p:cNvSpPr txBox="1"/>
          <p:nvPr/>
        </p:nvSpPr>
        <p:spPr>
          <a:xfrm>
            <a:off x="6635539" y="337458"/>
            <a:ext cx="944489" cy="369332"/>
          </a:xfrm>
          <a:prstGeom prst="rect">
            <a:avLst/>
          </a:prstGeom>
          <a:noFill/>
        </p:spPr>
        <p:txBody>
          <a:bodyPr wrap="none" rtlCol="0">
            <a:spAutoFit/>
          </a:bodyPr>
          <a:lstStyle/>
          <a:p>
            <a:r>
              <a:rPr lang="en-US" b="1" dirty="0">
                <a:latin typeface="Consolas" pitchFamily="49" charset="0"/>
              </a:rPr>
              <a:t>&lt; 5100</a:t>
            </a:r>
          </a:p>
        </p:txBody>
      </p:sp>
      <p:sp>
        <p:nvSpPr>
          <p:cNvPr id="7" name="TextBox 6">
            <a:extLst>
              <a:ext uri="{FF2B5EF4-FFF2-40B4-BE49-F238E27FC236}">
                <a16:creationId xmlns="" xmlns:a16="http://schemas.microsoft.com/office/drawing/2014/main" id="{695F2CF1-A5DD-57F3-43EA-D9C347C358EC}"/>
              </a:ext>
            </a:extLst>
          </p:cNvPr>
          <p:cNvSpPr txBox="1"/>
          <p:nvPr/>
        </p:nvSpPr>
        <p:spPr>
          <a:xfrm>
            <a:off x="7999882" y="2724655"/>
            <a:ext cx="944489" cy="369332"/>
          </a:xfrm>
          <a:prstGeom prst="rect">
            <a:avLst/>
          </a:prstGeom>
          <a:noFill/>
        </p:spPr>
        <p:txBody>
          <a:bodyPr wrap="none" rtlCol="0">
            <a:spAutoFit/>
          </a:bodyPr>
          <a:lstStyle/>
          <a:p>
            <a:r>
              <a:rPr lang="en-US" b="1" dirty="0">
                <a:latin typeface="Consolas" pitchFamily="49" charset="0"/>
              </a:rPr>
              <a:t>&lt; 5110</a:t>
            </a:r>
          </a:p>
        </p:txBody>
      </p:sp>
    </p:spTree>
    <p:extLst>
      <p:ext uri="{BB962C8B-B14F-4D97-AF65-F5344CB8AC3E}">
        <p14:creationId xmlns="" xmlns:p14="http://schemas.microsoft.com/office/powerpoint/2010/main" val="134683002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8F6E0F65-64EA-39D2-F79E-90A20491E61D}"/>
              </a:ext>
            </a:extLst>
          </p:cNvPr>
          <p:cNvGrpSpPr/>
          <p:nvPr/>
        </p:nvGrpSpPr>
        <p:grpSpPr>
          <a:xfrm>
            <a:off x="751117" y="274638"/>
            <a:ext cx="8625114" cy="4868862"/>
            <a:chOff x="-381000" y="274638"/>
            <a:chExt cx="11953580" cy="7802562"/>
          </a:xfrm>
        </p:grpSpPr>
        <p:sp>
          <p:nvSpPr>
            <p:cNvPr id="13" name="Title 1">
              <a:extLst>
                <a:ext uri="{FF2B5EF4-FFF2-40B4-BE49-F238E27FC236}">
                  <a16:creationId xmlns="" xmlns:a16="http://schemas.microsoft.com/office/drawing/2014/main" id="{94A36698-2640-FA19-87EB-15197B4858B2}"/>
                </a:ext>
              </a:extLst>
            </p:cNvPr>
            <p:cNvSpPr txBox="1">
              <a:spLocks/>
            </p:cNvSpPr>
            <p:nvPr/>
          </p:nvSpPr>
          <p:spPr>
            <a:xfrm>
              <a:off x="457200" y="274638"/>
              <a:ext cx="8229600" cy="63976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ysClr val="windowText" lastClr="000000"/>
                  </a:solidFill>
                  <a:effectLst/>
                  <a:uLnTx/>
                  <a:uFillTx/>
                  <a:latin typeface="Consolas" pitchFamily="49" charset="0"/>
                  <a:ea typeface="+mj-ea"/>
                  <a:cs typeface="+mj-cs"/>
                </a:rPr>
                <a:t>IBM System/360 Assembly Example</a:t>
              </a:r>
              <a:endParaRPr kumimoji="0" lang="en-US" sz="3400" b="1" i="0" u="none" strike="noStrike" kern="1200" cap="none" spc="0" normalizeH="0" baseline="0" noProof="0" dirty="0">
                <a:ln>
                  <a:noFill/>
                </a:ln>
                <a:solidFill>
                  <a:sysClr val="windowText" lastClr="000000"/>
                </a:solidFill>
                <a:effectLst/>
                <a:uLnTx/>
                <a:uFillTx/>
                <a:latin typeface="Calibri"/>
                <a:ea typeface="+mj-ea"/>
                <a:cs typeface="+mj-cs"/>
              </a:endParaRPr>
            </a:p>
          </p:txBody>
        </p:sp>
        <p:pic>
          <p:nvPicPr>
            <p:cNvPr id="14" name="Picture 2">
              <a:extLst>
                <a:ext uri="{FF2B5EF4-FFF2-40B4-BE49-F238E27FC236}">
                  <a16:creationId xmlns="" xmlns:a16="http://schemas.microsoft.com/office/drawing/2014/main" id="{1F92D375-8159-3A24-EE70-B7D30512D031}"/>
                </a:ext>
              </a:extLst>
            </p:cNvPr>
            <p:cNvPicPr>
              <a:picLocks noChangeAspect="1" noChangeArrowheads="1"/>
            </p:cNvPicPr>
            <p:nvPr/>
          </p:nvPicPr>
          <p:blipFill>
            <a:blip r:embed="rId2" cstate="print"/>
            <a:srcRect/>
            <a:stretch>
              <a:fillRect/>
            </a:stretch>
          </p:blipFill>
          <p:spPr bwMode="auto">
            <a:xfrm>
              <a:off x="-381000" y="990600"/>
              <a:ext cx="11953580" cy="7086600"/>
            </a:xfrm>
            <a:prstGeom prst="rect">
              <a:avLst/>
            </a:prstGeom>
            <a:noFill/>
            <a:ln w="9525">
              <a:noFill/>
              <a:miter lim="800000"/>
              <a:headEnd/>
              <a:tailEnd/>
            </a:ln>
          </p:spPr>
        </p:pic>
        <p:sp>
          <p:nvSpPr>
            <p:cNvPr id="15" name="Rectangle 14">
              <a:extLst>
                <a:ext uri="{FF2B5EF4-FFF2-40B4-BE49-F238E27FC236}">
                  <a16:creationId xmlns="" xmlns:a16="http://schemas.microsoft.com/office/drawing/2014/main" id="{8CFA516D-8BF7-2051-E304-7D7C454EE0B4}"/>
                </a:ext>
              </a:extLst>
            </p:cNvPr>
            <p:cNvSpPr/>
            <p:nvPr/>
          </p:nvSpPr>
          <p:spPr>
            <a:xfrm>
              <a:off x="807720" y="5410200"/>
              <a:ext cx="228600" cy="434340"/>
            </a:xfrm>
            <a:prstGeom prst="rect">
              <a:avLst/>
            </a:prstGeom>
            <a:solidFill>
              <a:srgbClr val="FF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 xmlns:a16="http://schemas.microsoft.com/office/drawing/2014/main" id="{E78444E1-5A2D-A79F-64D0-0CEA630DB233}"/>
                </a:ext>
              </a:extLst>
            </p:cNvPr>
            <p:cNvSpPr/>
            <p:nvPr/>
          </p:nvSpPr>
          <p:spPr>
            <a:xfrm>
              <a:off x="807720" y="4156710"/>
              <a:ext cx="228600" cy="243840"/>
            </a:xfrm>
            <a:prstGeom prst="rect">
              <a:avLst/>
            </a:prstGeom>
            <a:solidFill>
              <a:srgbClr val="1F497D">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 xmlns:a16="http://schemas.microsoft.com/office/drawing/2014/main" id="{A4B66F1B-25E9-094E-21E3-ADA0E21F5B3E}"/>
                </a:ext>
              </a:extLst>
            </p:cNvPr>
            <p:cNvSpPr/>
            <p:nvPr/>
          </p:nvSpPr>
          <p:spPr>
            <a:xfrm>
              <a:off x="807720" y="2952750"/>
              <a:ext cx="228600" cy="243840"/>
            </a:xfrm>
            <a:prstGeom prst="rect">
              <a:avLst/>
            </a:prstGeom>
            <a:solidFill>
              <a:srgbClr val="1F497D">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 xmlns:a16="http://schemas.microsoft.com/office/drawing/2014/main" id="{85E5EF7E-AC85-57CC-07F8-44D7934C68E5}"/>
                </a:ext>
              </a:extLst>
            </p:cNvPr>
            <p:cNvSpPr/>
            <p:nvPr/>
          </p:nvSpPr>
          <p:spPr>
            <a:xfrm>
              <a:off x="807720" y="2743200"/>
              <a:ext cx="228600" cy="243840"/>
            </a:xfrm>
            <a:prstGeom prst="rect">
              <a:avLst/>
            </a:prstGeom>
            <a:solidFill>
              <a:srgbClr val="9BBB59">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 xmlns:a16="http://schemas.microsoft.com/office/drawing/2014/main" id="{15CD7F91-CF00-DC72-5833-43124B562B00}"/>
                </a:ext>
              </a:extLst>
            </p:cNvPr>
            <p:cNvSpPr/>
            <p:nvPr/>
          </p:nvSpPr>
          <p:spPr>
            <a:xfrm>
              <a:off x="807720" y="5181600"/>
              <a:ext cx="228600" cy="243840"/>
            </a:xfrm>
            <a:prstGeom prst="rect">
              <a:avLst/>
            </a:prstGeom>
            <a:solidFill>
              <a:srgbClr val="9BBB59">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1" name="Straight Arrow Connector 20">
              <a:extLst>
                <a:ext uri="{FF2B5EF4-FFF2-40B4-BE49-F238E27FC236}">
                  <a16:creationId xmlns="" xmlns:a16="http://schemas.microsoft.com/office/drawing/2014/main" id="{A93C5189-0826-57D2-6E06-805767B3821D}"/>
                </a:ext>
              </a:extLst>
            </p:cNvPr>
            <p:cNvCxnSpPr/>
            <p:nvPr/>
          </p:nvCxnSpPr>
          <p:spPr>
            <a:xfrm>
              <a:off x="735395" y="1676400"/>
              <a:ext cx="0" cy="4953000"/>
            </a:xfrm>
            <a:prstGeom prst="straightConnector1">
              <a:avLst/>
            </a:prstGeom>
            <a:noFill/>
            <a:ln w="25400" cap="flat" cmpd="sng" algn="ctr">
              <a:solidFill>
                <a:sysClr val="windowText" lastClr="000000"/>
              </a:solidFill>
              <a:prstDash val="solid"/>
              <a:tailEnd type="triangle"/>
            </a:ln>
            <a:effectLst/>
          </p:spPr>
        </p:cxnSp>
      </p:grpSp>
      <p:pic>
        <p:nvPicPr>
          <p:cNvPr id="12" name="Picture 3"/>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6480631" y="721404"/>
            <a:ext cx="2895600" cy="2342431"/>
          </a:xfrm>
          <a:prstGeom prst="rect">
            <a:avLst/>
          </a:prstGeom>
          <a:noFill/>
          <a:ln w="25400">
            <a:solidFill>
              <a:schemeClr val="tx1"/>
            </a:solidFill>
            <a:miter lim="800000"/>
            <a:headEnd/>
            <a:tailEnd/>
          </a:ln>
        </p:spPr>
      </p:pic>
    </p:spTree>
    <p:extLst>
      <p:ext uri="{BB962C8B-B14F-4D97-AF65-F5344CB8AC3E}">
        <p14:creationId xmlns="" xmlns:p14="http://schemas.microsoft.com/office/powerpoint/2010/main" val="30173832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76FD1F07-61BB-760F-0E58-12ED988F0BC0}"/>
              </a:ext>
            </a:extLst>
          </p:cNvPr>
          <p:cNvGrpSpPr/>
          <p:nvPr/>
        </p:nvGrpSpPr>
        <p:grpSpPr>
          <a:xfrm>
            <a:off x="147743" y="-144463"/>
            <a:ext cx="8698494" cy="4821743"/>
            <a:chOff x="155575" y="-144463"/>
            <a:chExt cx="10010097" cy="6567916"/>
          </a:xfrm>
        </p:grpSpPr>
        <p:sp>
          <p:nvSpPr>
            <p:cNvPr id="13" name="Title 1">
              <a:extLst>
                <a:ext uri="{FF2B5EF4-FFF2-40B4-BE49-F238E27FC236}">
                  <a16:creationId xmlns="" xmlns:a16="http://schemas.microsoft.com/office/drawing/2014/main" id="{284F580D-3D3E-0872-D289-0FD57953A765}"/>
                </a:ext>
              </a:extLst>
            </p:cNvPr>
            <p:cNvSpPr txBox="1">
              <a:spLocks/>
            </p:cNvSpPr>
            <p:nvPr/>
          </p:nvSpPr>
          <p:spPr>
            <a:xfrm>
              <a:off x="330892" y="274638"/>
              <a:ext cx="9834780" cy="69445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dirty="0">
                  <a:latin typeface="Consolas" panose="020B0609020204030204" pitchFamily="49" charset="0"/>
                </a:rPr>
                <a:t>From IBM 5110 APL “NX” ROS</a:t>
              </a:r>
            </a:p>
          </p:txBody>
        </p:sp>
        <p:sp>
          <p:nvSpPr>
            <p:cNvPr id="14" name="AutoShape 2" descr="1683661054289.png">
              <a:extLst>
                <a:ext uri="{FF2B5EF4-FFF2-40B4-BE49-F238E27FC236}">
                  <a16:creationId xmlns="" xmlns:a16="http://schemas.microsoft.com/office/drawing/2014/main" id="{55D5B92E-8E9D-6318-5FB1-0FF67F719527}"/>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15" name="AutoShape 4" descr="1683661054289.png">
              <a:extLst>
                <a:ext uri="{FF2B5EF4-FFF2-40B4-BE49-F238E27FC236}">
                  <a16:creationId xmlns="" xmlns:a16="http://schemas.microsoft.com/office/drawing/2014/main" id="{1C85BA5F-145C-AA54-B883-F592A6FCD27B}"/>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pic>
          <p:nvPicPr>
            <p:cNvPr id="16" name="Picture 5">
              <a:extLst>
                <a:ext uri="{FF2B5EF4-FFF2-40B4-BE49-F238E27FC236}">
                  <a16:creationId xmlns="" xmlns:a16="http://schemas.microsoft.com/office/drawing/2014/main" id="{7F2D93F8-C2E0-6EC9-B49B-32F4EB064FB7}"/>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30892" y="988609"/>
              <a:ext cx="7953375" cy="2307510"/>
            </a:xfrm>
            <a:prstGeom prst="rect">
              <a:avLst/>
            </a:prstGeom>
            <a:noFill/>
            <a:ln w="9525">
              <a:noFill/>
              <a:miter lim="800000"/>
              <a:headEnd/>
              <a:tailEnd/>
            </a:ln>
          </p:spPr>
        </p:pic>
        <p:sp>
          <p:nvSpPr>
            <p:cNvPr id="17" name="TextBox 16">
              <a:extLst>
                <a:ext uri="{FF2B5EF4-FFF2-40B4-BE49-F238E27FC236}">
                  <a16:creationId xmlns="" xmlns:a16="http://schemas.microsoft.com/office/drawing/2014/main" id="{865FA90B-8119-AB6C-2422-BCEB85F5062E}"/>
                </a:ext>
              </a:extLst>
            </p:cNvPr>
            <p:cNvSpPr txBox="1"/>
            <p:nvPr/>
          </p:nvSpPr>
          <p:spPr>
            <a:xfrm>
              <a:off x="348002" y="3338822"/>
              <a:ext cx="6469774" cy="2892732"/>
            </a:xfrm>
            <a:prstGeom prst="rect">
              <a:avLst/>
            </a:prstGeom>
            <a:noFill/>
          </p:spPr>
          <p:txBody>
            <a:bodyPr wrap="none" rtlCol="0">
              <a:spAutoFit/>
            </a:bodyPr>
            <a:lstStyle/>
            <a:p>
              <a:pPr defTabSz="914400" fontAlgn="auto">
                <a:spcBef>
                  <a:spcPts val="0"/>
                </a:spcBef>
                <a:spcAft>
                  <a:spcPts val="0"/>
                </a:spcAft>
              </a:pPr>
              <a:r>
                <a:rPr lang="en-US" sz="1200" dirty="0">
                  <a:solidFill>
                    <a:prstClr val="black"/>
                  </a:solidFill>
                  <a:latin typeface="Consolas" pitchFamily="49" charset="0"/>
                  <a:ea typeface="+mn-ea"/>
                  <a:cs typeface="+mn-cs"/>
                </a:rPr>
                <a:t>50 </a:t>
              </a:r>
              <a:r>
                <a:rPr lang="en-US" sz="1200" dirty="0" smtClean="0">
                  <a:solidFill>
                    <a:prstClr val="black"/>
                  </a:solidFill>
                  <a:latin typeface="Consolas" pitchFamily="49" charset="0"/>
                  <a:ea typeface="+mn-ea"/>
                  <a:cs typeface="+mn-cs"/>
                </a:rPr>
                <a:t>C0 D1 DC   </a:t>
              </a:r>
              <a:r>
                <a:rPr lang="en-US" sz="1200" dirty="0">
                  <a:solidFill>
                    <a:prstClr val="black"/>
                  </a:solidFill>
                  <a:latin typeface="Consolas" pitchFamily="49" charset="0"/>
                  <a:ea typeface="+mn-ea"/>
                  <a:cs typeface="+mn-cs"/>
                </a:rPr>
                <a:t>Store Source: Reg. C  0D1DC = Target</a:t>
              </a:r>
            </a:p>
            <a:p>
              <a:pPr defTabSz="914400" fontAlgn="auto">
                <a:spcBef>
                  <a:spcPts val="0"/>
                </a:spcBef>
                <a:spcAft>
                  <a:spcPts val="0"/>
                </a:spcAft>
              </a:pPr>
              <a:r>
                <a:rPr lang="en-US" sz="1200" dirty="0">
                  <a:solidFill>
                    <a:prstClr val="black"/>
                  </a:solidFill>
                  <a:latin typeface="Consolas" pitchFamily="49" charset="0"/>
                  <a:ea typeface="+mn-ea"/>
                  <a:cs typeface="+mn-cs"/>
                </a:rPr>
                <a:t>              Offset = 0, Base Register = D, Displacement = $1DC</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05 C0         BALR (Branch and Link) Registers C,0 </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50 </a:t>
              </a:r>
              <a:r>
                <a:rPr lang="en-US" sz="1200" dirty="0" smtClean="0">
                  <a:solidFill>
                    <a:prstClr val="black"/>
                  </a:solidFill>
                  <a:latin typeface="Consolas" pitchFamily="49" charset="0"/>
                  <a:ea typeface="+mn-ea"/>
                  <a:cs typeface="+mn-cs"/>
                </a:rPr>
                <a:t>F0 D1 D8   </a:t>
              </a:r>
              <a:r>
                <a:rPr lang="en-US" sz="1200" dirty="0">
                  <a:solidFill>
                    <a:prstClr val="black"/>
                  </a:solidFill>
                  <a:latin typeface="Consolas" pitchFamily="49" charset="0"/>
                  <a:ea typeface="+mn-ea"/>
                  <a:cs typeface="+mn-cs"/>
                </a:rPr>
                <a:t>Store Source: Reg. F  0D1D8 = Target</a:t>
              </a:r>
            </a:p>
            <a:p>
              <a:pPr defTabSz="914400" fontAlgn="auto">
                <a:spcBef>
                  <a:spcPts val="0"/>
                </a:spcBef>
                <a:spcAft>
                  <a:spcPts val="0"/>
                </a:spcAft>
              </a:pPr>
              <a:r>
                <a:rPr lang="en-US" sz="1200" dirty="0">
                  <a:solidFill>
                    <a:prstClr val="black"/>
                  </a:solidFill>
                  <a:latin typeface="Consolas" pitchFamily="49" charset="0"/>
                  <a:ea typeface="+mn-ea"/>
                  <a:cs typeface="+mn-cs"/>
                </a:rPr>
                <a:t>              Offset = 0, Base Reg. = D, Displacement = $1D8</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41 </a:t>
              </a:r>
              <a:r>
                <a:rPr lang="en-US" sz="1200" dirty="0" smtClean="0">
                  <a:solidFill>
                    <a:prstClr val="black"/>
                  </a:solidFill>
                  <a:latin typeface="Consolas" pitchFamily="49" charset="0"/>
                  <a:ea typeface="+mn-ea"/>
                  <a:cs typeface="+mn-cs"/>
                </a:rPr>
                <a:t>EE 01 A8   </a:t>
              </a:r>
              <a:r>
                <a:rPr lang="en-US" sz="1200" dirty="0">
                  <a:solidFill>
                    <a:prstClr val="black"/>
                  </a:solidFill>
                  <a:latin typeface="Consolas" pitchFamily="49" charset="0"/>
                  <a:ea typeface="+mn-ea"/>
                  <a:cs typeface="+mn-cs"/>
                </a:rPr>
                <a:t>Load Address  Target: Reg. E</a:t>
              </a:r>
            </a:p>
            <a:p>
              <a:pPr defTabSz="914400" fontAlgn="auto">
                <a:spcBef>
                  <a:spcPts val="0"/>
                </a:spcBef>
                <a:spcAft>
                  <a:spcPts val="0"/>
                </a:spcAft>
              </a:pPr>
              <a:r>
                <a:rPr lang="en-US" sz="1200" dirty="0">
                  <a:solidFill>
                    <a:prstClr val="black"/>
                  </a:solidFill>
                  <a:latin typeface="Consolas" pitchFamily="49" charset="0"/>
                  <a:ea typeface="+mn-ea"/>
                  <a:cs typeface="+mn-cs"/>
                </a:rPr>
                <a:t>              Offset = E, Base 0, Displacement = $1A8</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41 </a:t>
              </a:r>
              <a:r>
                <a:rPr lang="en-US" sz="1200" dirty="0" smtClean="0">
                  <a:solidFill>
                    <a:prstClr val="black"/>
                  </a:solidFill>
                  <a:latin typeface="Consolas" pitchFamily="49" charset="0"/>
                  <a:ea typeface="+mn-ea"/>
                  <a:cs typeface="+mn-cs"/>
                </a:rPr>
                <a:t>60 00 01   </a:t>
              </a:r>
              <a:r>
                <a:rPr lang="en-US" sz="1200" dirty="0">
                  <a:solidFill>
                    <a:prstClr val="black"/>
                  </a:solidFill>
                  <a:latin typeface="Consolas" pitchFamily="49" charset="0"/>
                  <a:ea typeface="+mn-ea"/>
                  <a:cs typeface="+mn-cs"/>
                </a:rPr>
                <a:t>Load Address, Target: Reg. 6</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58 </a:t>
              </a:r>
              <a:r>
                <a:rPr lang="en-US" sz="1200" dirty="0" smtClean="0">
                  <a:solidFill>
                    <a:prstClr val="black"/>
                  </a:solidFill>
                  <a:latin typeface="Consolas" pitchFamily="49" charset="0"/>
                  <a:ea typeface="+mn-ea"/>
                  <a:cs typeface="+mn-cs"/>
                </a:rPr>
                <a:t>10 D0 48   </a:t>
              </a:r>
              <a:r>
                <a:rPr lang="en-US" sz="1200" dirty="0">
                  <a:solidFill>
                    <a:prstClr val="black"/>
                  </a:solidFill>
                  <a:latin typeface="Consolas" pitchFamily="49" charset="0"/>
                  <a:ea typeface="+mn-ea"/>
                  <a:cs typeface="+mn-cs"/>
                </a:rPr>
                <a:t>Load Reg. 1 0:D:048 = Source address</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12            LTR Load and Test (</a:t>
              </a:r>
              <a:r>
                <a:rPr lang="en-US" sz="1200" dirty="0" err="1">
                  <a:solidFill>
                    <a:prstClr val="black"/>
                  </a:solidFill>
                  <a:latin typeface="Consolas" pitchFamily="49" charset="0"/>
                  <a:ea typeface="+mn-ea"/>
                  <a:cs typeface="+mn-cs"/>
                </a:rPr>
                <a:t>Reg</a:t>
              </a:r>
              <a:r>
                <a:rPr lang="en-US" sz="1200" dirty="0">
                  <a:solidFill>
                    <a:prstClr val="black"/>
                  </a:solidFill>
                  <a:latin typeface="Consolas" pitchFamily="49" charset="0"/>
                  <a:ea typeface="+mn-ea"/>
                  <a:cs typeface="+mn-cs"/>
                </a:rPr>
                <a:t>)</a:t>
              </a:r>
              <a:br>
                <a:rPr lang="en-US" sz="1200" dirty="0">
                  <a:solidFill>
                    <a:prstClr val="black"/>
                  </a:solidFill>
                  <a:latin typeface="Consolas" pitchFamily="49" charset="0"/>
                  <a:ea typeface="+mn-ea"/>
                  <a:cs typeface="+mn-cs"/>
                </a:rPr>
              </a:br>
              <a:r>
                <a:rPr lang="en-US" sz="1200" dirty="0">
                  <a:solidFill>
                    <a:prstClr val="black"/>
                  </a:solidFill>
                  <a:latin typeface="Consolas" pitchFamily="49" charset="0"/>
                  <a:ea typeface="+mn-ea"/>
                  <a:cs typeface="+mn-cs"/>
                </a:rPr>
                <a:t>11            LNR Load Negative (</a:t>
              </a:r>
              <a:r>
                <a:rPr lang="en-US" sz="1200" dirty="0" err="1">
                  <a:solidFill>
                    <a:prstClr val="black"/>
                  </a:solidFill>
                  <a:latin typeface="Consolas" pitchFamily="49" charset="0"/>
                  <a:ea typeface="+mn-ea"/>
                  <a:cs typeface="+mn-cs"/>
                </a:rPr>
                <a:t>Reg</a:t>
              </a:r>
              <a:r>
                <a:rPr lang="en-US" sz="1200" dirty="0">
                  <a:solidFill>
                    <a:prstClr val="black"/>
                  </a:solidFill>
                  <a:latin typeface="Consolas" pitchFamily="49" charset="0"/>
                  <a:ea typeface="+mn-ea"/>
                  <a:cs typeface="+mn-cs"/>
                </a:rPr>
                <a:t>)</a:t>
              </a:r>
            </a:p>
          </p:txBody>
        </p:sp>
        <p:sp>
          <p:nvSpPr>
            <p:cNvPr id="18" name="Rectangle 17">
              <a:extLst>
                <a:ext uri="{FF2B5EF4-FFF2-40B4-BE49-F238E27FC236}">
                  <a16:creationId xmlns="" xmlns:a16="http://schemas.microsoft.com/office/drawing/2014/main" id="{872B87DF-D583-591B-77DA-577606E2DE35}"/>
                </a:ext>
              </a:extLst>
            </p:cNvPr>
            <p:cNvSpPr/>
            <p:nvPr/>
          </p:nvSpPr>
          <p:spPr>
            <a:xfrm>
              <a:off x="1524000" y="1650551"/>
              <a:ext cx="48768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 xmlns:a16="http://schemas.microsoft.com/office/drawing/2014/main" id="{DFBDC6E7-3357-5A23-76B9-F4424F907AC6}"/>
                </a:ext>
              </a:extLst>
            </p:cNvPr>
            <p:cNvSpPr/>
            <p:nvPr/>
          </p:nvSpPr>
          <p:spPr>
            <a:xfrm>
              <a:off x="1524000" y="1802952"/>
              <a:ext cx="24384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0" name="Picture 1">
              <a:extLst>
                <a:ext uri="{FF2B5EF4-FFF2-40B4-BE49-F238E27FC236}">
                  <a16:creationId xmlns="" xmlns:a16="http://schemas.microsoft.com/office/drawing/2014/main" id="{B060C293-198F-0B7B-D40E-59384CF6329A}"/>
                </a:ext>
              </a:extLst>
            </p:cNvPr>
            <p:cNvPicPr>
              <a:picLocks noChangeAspect="1" noChangeArrowheads="1"/>
            </p:cNvPicPr>
            <p:nvPr/>
          </p:nvPicPr>
          <p:blipFill>
            <a:blip r:embed="rId3" cstate="print"/>
            <a:srcRect/>
            <a:stretch>
              <a:fillRect/>
            </a:stretch>
          </p:blipFill>
          <p:spPr bwMode="auto">
            <a:xfrm>
              <a:off x="5974671" y="4703561"/>
              <a:ext cx="4191001" cy="1719892"/>
            </a:xfrm>
            <a:prstGeom prst="rect">
              <a:avLst/>
            </a:prstGeom>
            <a:noFill/>
            <a:ln w="12700">
              <a:solidFill>
                <a:srgbClr val="4F81BD">
                  <a:shade val="50000"/>
                </a:srgbClr>
              </a:solidFill>
              <a:miter lim="800000"/>
              <a:headEnd/>
              <a:tailEnd/>
            </a:ln>
          </p:spPr>
        </p:pic>
      </p:grpSp>
    </p:spTree>
    <p:extLst>
      <p:ext uri="{BB962C8B-B14F-4D97-AF65-F5344CB8AC3E}">
        <p14:creationId xmlns="" xmlns:p14="http://schemas.microsoft.com/office/powerpoint/2010/main" val="361607401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 xmlns:a16="http://schemas.microsoft.com/office/drawing/2014/main" id="{43C9C044-8F56-2BB4-9E2D-1B70B769A050}"/>
              </a:ext>
            </a:extLst>
          </p:cNvPr>
          <p:cNvGrpSpPr/>
          <p:nvPr/>
        </p:nvGrpSpPr>
        <p:grpSpPr>
          <a:xfrm>
            <a:off x="155575" y="-144463"/>
            <a:ext cx="6564542" cy="4829449"/>
            <a:chOff x="155575" y="-144463"/>
            <a:chExt cx="8753809" cy="6316684"/>
          </a:xfrm>
        </p:grpSpPr>
        <p:sp>
          <p:nvSpPr>
            <p:cNvPr id="33" name="AutoShape 2" descr="1683661054289.png">
              <a:extLst>
                <a:ext uri="{FF2B5EF4-FFF2-40B4-BE49-F238E27FC236}">
                  <a16:creationId xmlns="" xmlns:a16="http://schemas.microsoft.com/office/drawing/2014/main" id="{8895E73F-8E67-C1B0-BF9A-CB2E31698EA0}"/>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sp>
          <p:nvSpPr>
            <p:cNvPr id="34" name="AutoShape 4" descr="1683661054289.png">
              <a:extLst>
                <a:ext uri="{FF2B5EF4-FFF2-40B4-BE49-F238E27FC236}">
                  <a16:creationId xmlns="" xmlns:a16="http://schemas.microsoft.com/office/drawing/2014/main" id="{C8581BBB-3A6B-2A87-4217-1B95B0562D4A}"/>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prstClr val="black"/>
                </a:solidFill>
                <a:latin typeface="Calibri"/>
                <a:ea typeface="+mn-ea"/>
                <a:cs typeface="+mn-cs"/>
              </a:endParaRPr>
            </a:p>
          </p:txBody>
        </p:sp>
        <p:pic>
          <p:nvPicPr>
            <p:cNvPr id="35" name="Picture 5">
              <a:extLst>
                <a:ext uri="{FF2B5EF4-FFF2-40B4-BE49-F238E27FC236}">
                  <a16:creationId xmlns="" xmlns:a16="http://schemas.microsoft.com/office/drawing/2014/main" id="{78EEDB24-5CDC-A41C-7A25-813C7DD39023}"/>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81000" y="1047920"/>
              <a:ext cx="7953375" cy="2307510"/>
            </a:xfrm>
            <a:prstGeom prst="rect">
              <a:avLst/>
            </a:prstGeom>
            <a:noFill/>
            <a:ln w="9525">
              <a:noFill/>
              <a:miter lim="800000"/>
              <a:headEnd/>
              <a:tailEnd/>
            </a:ln>
          </p:spPr>
        </p:pic>
        <p:sp>
          <p:nvSpPr>
            <p:cNvPr id="36" name="Rectangle 35">
              <a:extLst>
                <a:ext uri="{FF2B5EF4-FFF2-40B4-BE49-F238E27FC236}">
                  <a16:creationId xmlns="" xmlns:a16="http://schemas.microsoft.com/office/drawing/2014/main" id="{91D51360-9BA8-04A9-3A40-7905E0736F24}"/>
                </a:ext>
              </a:extLst>
            </p:cNvPr>
            <p:cNvSpPr/>
            <p:nvPr/>
          </p:nvSpPr>
          <p:spPr>
            <a:xfrm>
              <a:off x="1524000" y="1731284"/>
              <a:ext cx="48768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 xmlns:a16="http://schemas.microsoft.com/office/drawing/2014/main" id="{B918A1F9-FA38-57AD-2EC1-9EF53ACF1DBE}"/>
                </a:ext>
              </a:extLst>
            </p:cNvPr>
            <p:cNvSpPr/>
            <p:nvPr/>
          </p:nvSpPr>
          <p:spPr>
            <a:xfrm>
              <a:off x="1524000" y="1883684"/>
              <a:ext cx="24384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8" name="Picture 2">
              <a:extLst>
                <a:ext uri="{FF2B5EF4-FFF2-40B4-BE49-F238E27FC236}">
                  <a16:creationId xmlns="" xmlns:a16="http://schemas.microsoft.com/office/drawing/2014/main" id="{597D4730-7E63-8A83-81F2-52C55B8AF1EA}"/>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33550" y="4013738"/>
              <a:ext cx="6195850" cy="2150559"/>
            </a:xfrm>
            <a:prstGeom prst="rect">
              <a:avLst/>
            </a:prstGeom>
            <a:noFill/>
            <a:ln w="9525">
              <a:noFill/>
              <a:miter lim="800000"/>
              <a:headEnd/>
              <a:tailEnd/>
            </a:ln>
          </p:spPr>
        </p:pic>
        <p:sp>
          <p:nvSpPr>
            <p:cNvPr id="39" name="Rectangle 38">
              <a:extLst>
                <a:ext uri="{FF2B5EF4-FFF2-40B4-BE49-F238E27FC236}">
                  <a16:creationId xmlns="" xmlns:a16="http://schemas.microsoft.com/office/drawing/2014/main" id="{F97858B4-94B1-3279-B66E-7072606E3012}"/>
                </a:ext>
              </a:extLst>
            </p:cNvPr>
            <p:cNvSpPr/>
            <p:nvPr/>
          </p:nvSpPr>
          <p:spPr>
            <a:xfrm>
              <a:off x="1676400" y="4532586"/>
              <a:ext cx="48768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 xmlns:a16="http://schemas.microsoft.com/office/drawing/2014/main" id="{478140D6-2698-5D86-38E4-B06BF7723446}"/>
                </a:ext>
              </a:extLst>
            </p:cNvPr>
            <p:cNvSpPr/>
            <p:nvPr/>
          </p:nvSpPr>
          <p:spPr>
            <a:xfrm>
              <a:off x="1676400" y="4684986"/>
              <a:ext cx="24384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 xmlns:a16="http://schemas.microsoft.com/office/drawing/2014/main" id="{4C8B72C1-F1BE-ADC0-CF8A-F3718016C1F2}"/>
                </a:ext>
              </a:extLst>
            </p:cNvPr>
            <p:cNvSpPr/>
            <p:nvPr/>
          </p:nvSpPr>
          <p:spPr>
            <a:xfrm>
              <a:off x="4114800" y="4684986"/>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 xmlns:a16="http://schemas.microsoft.com/office/drawing/2014/main" id="{E24A6C37-86A4-D0E8-D085-8AAA5E2FE6D7}"/>
                </a:ext>
              </a:extLst>
            </p:cNvPr>
            <p:cNvSpPr/>
            <p:nvPr/>
          </p:nvSpPr>
          <p:spPr>
            <a:xfrm>
              <a:off x="5378670" y="4858406"/>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 xmlns:a16="http://schemas.microsoft.com/office/drawing/2014/main" id="{BD56AA08-8B8C-038E-DD79-55259A577FCB}"/>
                </a:ext>
              </a:extLst>
            </p:cNvPr>
            <p:cNvSpPr/>
            <p:nvPr/>
          </p:nvSpPr>
          <p:spPr>
            <a:xfrm>
              <a:off x="1676400" y="5065986"/>
              <a:ext cx="4876800" cy="914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 xmlns:a16="http://schemas.microsoft.com/office/drawing/2014/main" id="{40231D53-4853-06B5-E40C-5D5A9953D2D3}"/>
                </a:ext>
              </a:extLst>
            </p:cNvPr>
            <p:cNvSpPr/>
            <p:nvPr/>
          </p:nvSpPr>
          <p:spPr>
            <a:xfrm>
              <a:off x="4724400" y="5980386"/>
              <a:ext cx="18288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Rectangle 44">
              <a:extLst>
                <a:ext uri="{FF2B5EF4-FFF2-40B4-BE49-F238E27FC236}">
                  <a16:creationId xmlns="" xmlns:a16="http://schemas.microsoft.com/office/drawing/2014/main" id="{3309495F-C926-A148-2D7A-F38BB3C080B3}"/>
                </a:ext>
              </a:extLst>
            </p:cNvPr>
            <p:cNvSpPr/>
            <p:nvPr/>
          </p:nvSpPr>
          <p:spPr>
            <a:xfrm>
              <a:off x="5334000" y="4684986"/>
              <a:ext cx="12192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Rectangle 45">
              <a:extLst>
                <a:ext uri="{FF2B5EF4-FFF2-40B4-BE49-F238E27FC236}">
                  <a16:creationId xmlns="" xmlns:a16="http://schemas.microsoft.com/office/drawing/2014/main" id="{16BEB304-B0C9-9A06-B447-9419C165B4CB}"/>
                </a:ext>
              </a:extLst>
            </p:cNvPr>
            <p:cNvSpPr/>
            <p:nvPr/>
          </p:nvSpPr>
          <p:spPr>
            <a:xfrm>
              <a:off x="1676400" y="4837386"/>
              <a:ext cx="3657600" cy="2286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 xmlns:a16="http://schemas.microsoft.com/office/drawing/2014/main" id="{05DC1735-C23A-1DF3-3CFE-4C5C149D1BB8}"/>
                </a:ext>
              </a:extLst>
            </p:cNvPr>
            <p:cNvSpPr/>
            <p:nvPr/>
          </p:nvSpPr>
          <p:spPr>
            <a:xfrm>
              <a:off x="1676400" y="5996152"/>
              <a:ext cx="1219200" cy="176048"/>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Title 1">
              <a:extLst>
                <a:ext uri="{FF2B5EF4-FFF2-40B4-BE49-F238E27FC236}">
                  <a16:creationId xmlns="" xmlns:a16="http://schemas.microsoft.com/office/drawing/2014/main" id="{6B43565E-A823-69D5-58E3-940A16E1C165}"/>
                </a:ext>
              </a:extLst>
            </p:cNvPr>
            <p:cNvSpPr txBox="1">
              <a:spLocks/>
            </p:cNvSpPr>
            <p:nvPr/>
          </p:nvSpPr>
          <p:spPr>
            <a:xfrm>
              <a:off x="168102" y="3447983"/>
              <a:ext cx="8741282" cy="473197"/>
            </a:xfrm>
            <a:prstGeom prst="rect">
              <a:avLst/>
            </a:prstGeom>
          </p:spPr>
          <p:txBody>
            <a:bodyPr vert="horz" lIns="91440" tIns="45720" rIns="91440" bIns="45720" rtlCol="0" anchor="ctr">
              <a:noAutofit/>
            </a:bodyPr>
            <a:lstStyle/>
            <a:p>
              <a:pPr algn="ctr" defTabSz="914400" fontAlgn="auto">
                <a:spcAft>
                  <a:spcPts val="0"/>
                </a:spcAft>
                <a:defRPr/>
              </a:pPr>
              <a:r>
                <a:rPr lang="en-US" b="1" dirty="0">
                  <a:solidFill>
                    <a:prstClr val="black"/>
                  </a:solidFill>
                  <a:latin typeface="Consolas" panose="020B0609020204030204" pitchFamily="49" charset="0"/>
                  <a:ea typeface="+mn-ea"/>
                  <a:cs typeface="+mn-cs"/>
                </a:rPr>
                <a:t>Similar code found in 5100 APL “NX” ROS @ </a:t>
              </a:r>
              <a:r>
                <a:rPr lang="en-US" b="1" dirty="0" err="1">
                  <a:solidFill>
                    <a:prstClr val="black"/>
                  </a:solidFill>
                  <a:latin typeface="Consolas" panose="020B0609020204030204" pitchFamily="49" charset="0"/>
                  <a:ea typeface="+mn-ea"/>
                  <a:cs typeface="+mn-cs"/>
                </a:rPr>
                <a:t>addr</a:t>
              </a:r>
              <a:r>
                <a:rPr lang="en-US" b="1" dirty="0">
                  <a:solidFill>
                    <a:prstClr val="black"/>
                  </a:solidFill>
                  <a:latin typeface="Consolas" panose="020B0609020204030204" pitchFamily="49" charset="0"/>
                  <a:ea typeface="+mn-ea"/>
                  <a:cs typeface="+mn-cs"/>
                </a:rPr>
                <a:t>. 0</a:t>
              </a:r>
            </a:p>
          </p:txBody>
        </p:sp>
        <p:sp>
          <p:nvSpPr>
            <p:cNvPr id="49" name="Rectangle 48">
              <a:extLst>
                <a:ext uri="{FF2B5EF4-FFF2-40B4-BE49-F238E27FC236}">
                  <a16:creationId xmlns="" xmlns:a16="http://schemas.microsoft.com/office/drawing/2014/main" id="{43EE7F7C-22AB-F9F5-DB77-31718B4356AB}"/>
                </a:ext>
              </a:extLst>
            </p:cNvPr>
            <p:cNvSpPr/>
            <p:nvPr/>
          </p:nvSpPr>
          <p:spPr>
            <a:xfrm>
              <a:off x="3962400" y="1876425"/>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 xmlns:a16="http://schemas.microsoft.com/office/drawing/2014/main" id="{C2B9920C-AC85-7A46-F066-1FF2881E6854}"/>
                </a:ext>
              </a:extLst>
            </p:cNvPr>
            <p:cNvSpPr/>
            <p:nvPr/>
          </p:nvSpPr>
          <p:spPr>
            <a:xfrm>
              <a:off x="5181600" y="1876425"/>
              <a:ext cx="12192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 xmlns:a16="http://schemas.microsoft.com/office/drawing/2014/main" id="{8D83F82F-1B3B-B37D-9C46-01BFF1AE4E3B}"/>
                </a:ext>
              </a:extLst>
            </p:cNvPr>
            <p:cNvSpPr/>
            <p:nvPr/>
          </p:nvSpPr>
          <p:spPr>
            <a:xfrm>
              <a:off x="5229225" y="2057400"/>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 xmlns:a16="http://schemas.microsoft.com/office/drawing/2014/main" id="{C5A79C99-FD80-4C84-CCE7-D02179E48078}"/>
                </a:ext>
              </a:extLst>
            </p:cNvPr>
            <p:cNvSpPr/>
            <p:nvPr/>
          </p:nvSpPr>
          <p:spPr>
            <a:xfrm>
              <a:off x="1526955" y="2036380"/>
              <a:ext cx="3657600" cy="2286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 xmlns:a16="http://schemas.microsoft.com/office/drawing/2014/main" id="{CA288144-C301-6931-3A41-66DCC502D9CF}"/>
                </a:ext>
              </a:extLst>
            </p:cNvPr>
            <p:cNvSpPr/>
            <p:nvPr/>
          </p:nvSpPr>
          <p:spPr>
            <a:xfrm>
              <a:off x="1524000" y="2257425"/>
              <a:ext cx="4876800" cy="914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 xmlns:a16="http://schemas.microsoft.com/office/drawing/2014/main" id="{2988E535-A5EB-B010-1904-0E32A82A9215}"/>
                </a:ext>
              </a:extLst>
            </p:cNvPr>
            <p:cNvSpPr/>
            <p:nvPr/>
          </p:nvSpPr>
          <p:spPr>
            <a:xfrm>
              <a:off x="4572000" y="3171825"/>
              <a:ext cx="1828800" cy="152400"/>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Rectangle 54">
              <a:extLst>
                <a:ext uri="{FF2B5EF4-FFF2-40B4-BE49-F238E27FC236}">
                  <a16:creationId xmlns="" xmlns:a16="http://schemas.microsoft.com/office/drawing/2014/main" id="{517093A2-8913-051D-9DB2-5366965B6CF1}"/>
                </a:ext>
              </a:extLst>
            </p:cNvPr>
            <p:cNvSpPr/>
            <p:nvPr/>
          </p:nvSpPr>
          <p:spPr>
            <a:xfrm>
              <a:off x="1524000" y="3171825"/>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 xmlns:a16="http://schemas.microsoft.com/office/drawing/2014/main" id="{57284CDF-1674-D06F-8E27-D8C157594AE1}"/>
                </a:ext>
              </a:extLst>
            </p:cNvPr>
            <p:cNvSpPr/>
            <p:nvPr/>
          </p:nvSpPr>
          <p:spPr>
            <a:xfrm>
              <a:off x="3528850" y="5983787"/>
              <a:ext cx="1219200" cy="176048"/>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 name="Rectangle 56">
              <a:extLst>
                <a:ext uri="{FF2B5EF4-FFF2-40B4-BE49-F238E27FC236}">
                  <a16:creationId xmlns="" xmlns:a16="http://schemas.microsoft.com/office/drawing/2014/main" id="{C297DA82-81E1-1D73-5977-66E0F643FBB9}"/>
                </a:ext>
              </a:extLst>
            </p:cNvPr>
            <p:cNvSpPr/>
            <p:nvPr/>
          </p:nvSpPr>
          <p:spPr>
            <a:xfrm>
              <a:off x="3355755" y="3152118"/>
              <a:ext cx="1219200" cy="191814"/>
            </a:xfrm>
            <a:prstGeom prst="rect">
              <a:avLst/>
            </a:prstGeom>
            <a:solidFill>
              <a:srgbClr val="FF0000">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Rectangle 57">
              <a:extLst>
                <a:ext uri="{FF2B5EF4-FFF2-40B4-BE49-F238E27FC236}">
                  <a16:creationId xmlns="" xmlns:a16="http://schemas.microsoft.com/office/drawing/2014/main" id="{B9E18A34-138A-76DE-8D79-F38E0954BADE}"/>
                </a:ext>
              </a:extLst>
            </p:cNvPr>
            <p:cNvSpPr/>
            <p:nvPr/>
          </p:nvSpPr>
          <p:spPr>
            <a:xfrm>
              <a:off x="2741723" y="3168712"/>
              <a:ext cx="626166" cy="189221"/>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Rectangle 58">
              <a:extLst>
                <a:ext uri="{FF2B5EF4-FFF2-40B4-BE49-F238E27FC236}">
                  <a16:creationId xmlns="" xmlns:a16="http://schemas.microsoft.com/office/drawing/2014/main" id="{DA5539D3-7824-D79E-0D69-2A6DF8E5D11C}"/>
                </a:ext>
              </a:extLst>
            </p:cNvPr>
            <p:cNvSpPr/>
            <p:nvPr/>
          </p:nvSpPr>
          <p:spPr>
            <a:xfrm>
              <a:off x="2893139" y="5983000"/>
              <a:ext cx="626166" cy="189221"/>
            </a:xfrm>
            <a:prstGeom prst="rect">
              <a:avLst/>
            </a:prstGeom>
            <a:solidFill>
              <a:srgbClr val="4BACC6">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62" name="Straight Connector 61">
            <a:extLst>
              <a:ext uri="{FF2B5EF4-FFF2-40B4-BE49-F238E27FC236}">
                <a16:creationId xmlns="" xmlns:a16="http://schemas.microsoft.com/office/drawing/2014/main" id="{4AE3A61D-59F2-CD67-0676-583ECB46F84C}"/>
              </a:ext>
            </a:extLst>
          </p:cNvPr>
          <p:cNvCxnSpPr/>
          <p:nvPr/>
        </p:nvCxnSpPr>
        <p:spPr>
          <a:xfrm>
            <a:off x="324623" y="2602158"/>
            <a:ext cx="6685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 xmlns:a16="http://schemas.microsoft.com/office/drawing/2014/main" id="{C9C88FAA-B1C9-57D6-17D1-D7A5C6692E2A}"/>
              </a:ext>
            </a:extLst>
          </p:cNvPr>
          <p:cNvSpPr txBox="1">
            <a:spLocks/>
          </p:cNvSpPr>
          <p:nvPr/>
        </p:nvSpPr>
        <p:spPr>
          <a:xfrm>
            <a:off x="300089" y="163214"/>
            <a:ext cx="8546148" cy="50982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dirty="0">
                <a:latin typeface="Consolas" panose="020B0609020204030204" pitchFamily="49" charset="0"/>
              </a:rPr>
              <a:t>From IBM 5110 APL “NX” ROS</a:t>
            </a:r>
          </a:p>
        </p:txBody>
      </p:sp>
    </p:spTree>
    <p:extLst>
      <p:ext uri="{BB962C8B-B14F-4D97-AF65-F5344CB8AC3E}">
        <p14:creationId xmlns="" xmlns:p14="http://schemas.microsoft.com/office/powerpoint/2010/main" val="284689383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135E6860-8529-7864-975F-BF882CEE7774}"/>
              </a:ext>
            </a:extLst>
          </p:cNvPr>
          <p:cNvSpPr txBox="1">
            <a:spLocks/>
          </p:cNvSpPr>
          <p:nvPr/>
        </p:nvSpPr>
        <p:spPr>
          <a:xfrm>
            <a:off x="457200" y="188913"/>
            <a:ext cx="8229600" cy="51032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200" dirty="0">
                <a:latin typeface="Consolas" pitchFamily="49" charset="0"/>
              </a:rPr>
              <a:t>S.C.A.M.P. (Special Computer, APL Machine Portable)</a:t>
            </a:r>
          </a:p>
        </p:txBody>
      </p:sp>
      <p:pic>
        <p:nvPicPr>
          <p:cNvPr id="14" name="Picture 2">
            <a:extLst>
              <a:ext uri="{FF2B5EF4-FFF2-40B4-BE49-F238E27FC236}">
                <a16:creationId xmlns="" xmlns:a16="http://schemas.microsoft.com/office/drawing/2014/main" id="{37573691-9E73-7FEA-818F-2AA199C223C6}"/>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252643" y="704851"/>
            <a:ext cx="3347463" cy="2133599"/>
          </a:xfrm>
          <a:prstGeom prst="rect">
            <a:avLst/>
          </a:prstGeom>
          <a:noFill/>
          <a:ln w="9525">
            <a:noFill/>
            <a:miter lim="800000"/>
            <a:headEnd/>
            <a:tailEnd/>
          </a:ln>
        </p:spPr>
      </p:pic>
      <p:pic>
        <p:nvPicPr>
          <p:cNvPr id="15" name="Picture 3">
            <a:extLst>
              <a:ext uri="{FF2B5EF4-FFF2-40B4-BE49-F238E27FC236}">
                <a16:creationId xmlns="" xmlns:a16="http://schemas.microsoft.com/office/drawing/2014/main" id="{100A5E14-B64B-71BF-B757-1AE0E6F520FD}"/>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657225" y="704850"/>
            <a:ext cx="3296438" cy="2133600"/>
          </a:xfrm>
          <a:prstGeom prst="rect">
            <a:avLst/>
          </a:prstGeom>
          <a:noFill/>
          <a:ln w="9525">
            <a:noFill/>
            <a:miter lim="800000"/>
            <a:headEnd/>
            <a:tailEnd/>
          </a:ln>
        </p:spPr>
      </p:pic>
      <p:pic>
        <p:nvPicPr>
          <p:cNvPr id="16" name="Picture 4">
            <a:extLst>
              <a:ext uri="{FF2B5EF4-FFF2-40B4-BE49-F238E27FC236}">
                <a16:creationId xmlns="" xmlns:a16="http://schemas.microsoft.com/office/drawing/2014/main" id="{6AE96384-2EF5-695B-7FF7-C82A9F2A319F}"/>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381000" y="3275945"/>
            <a:ext cx="1607820" cy="1384627"/>
          </a:xfrm>
          <a:prstGeom prst="rect">
            <a:avLst/>
          </a:prstGeom>
          <a:noFill/>
          <a:ln w="9525">
            <a:noFill/>
            <a:miter lim="800000"/>
            <a:headEnd/>
            <a:tailEnd/>
          </a:ln>
        </p:spPr>
      </p:pic>
      <p:pic>
        <p:nvPicPr>
          <p:cNvPr id="17" name="Picture 5">
            <a:extLst>
              <a:ext uri="{FF2B5EF4-FFF2-40B4-BE49-F238E27FC236}">
                <a16:creationId xmlns="" xmlns:a16="http://schemas.microsoft.com/office/drawing/2014/main" id="{24CBD7D2-0016-0C07-F6D9-EED96C6EF92A}"/>
              </a:ext>
            </a:extLst>
          </p:cNvPr>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2143912" y="3237845"/>
            <a:ext cx="1809751" cy="1411720"/>
          </a:xfrm>
          <a:prstGeom prst="rect">
            <a:avLst/>
          </a:prstGeom>
          <a:noFill/>
          <a:ln w="9525">
            <a:noFill/>
            <a:miter lim="800000"/>
            <a:headEnd/>
            <a:tailEnd/>
          </a:ln>
        </p:spPr>
      </p:pic>
      <p:sp>
        <p:nvSpPr>
          <p:cNvPr id="18" name="Rectangle 17">
            <a:extLst>
              <a:ext uri="{FF2B5EF4-FFF2-40B4-BE49-F238E27FC236}">
                <a16:creationId xmlns="" xmlns:a16="http://schemas.microsoft.com/office/drawing/2014/main" id="{4F002B1A-C6D3-223A-0B0B-32DAEDB8B249}"/>
              </a:ext>
            </a:extLst>
          </p:cNvPr>
          <p:cNvSpPr/>
          <p:nvPr/>
        </p:nvSpPr>
        <p:spPr>
          <a:xfrm>
            <a:off x="4667250" y="3042299"/>
            <a:ext cx="3871332" cy="1200329"/>
          </a:xfrm>
          <a:prstGeom prst="rect">
            <a:avLst/>
          </a:prstGeom>
          <a:ln w="12700">
            <a:solidFill>
              <a:sysClr val="windowText" lastClr="00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onsolas" pitchFamily="49" charset="0"/>
                <a:ea typeface="+mn-ea"/>
                <a:cs typeface="+mn-cs"/>
              </a:rPr>
              <a:t>In 2013, </a:t>
            </a:r>
            <a:r>
              <a:rPr kumimoji="0" lang="en-US" sz="1200" b="1" i="0" u="none" strike="noStrike" kern="0" cap="none" spc="0" normalizeH="0" baseline="0" noProof="0" dirty="0">
                <a:ln>
                  <a:noFill/>
                </a:ln>
                <a:effectLst/>
                <a:uLnTx/>
                <a:uFillTx/>
                <a:latin typeface="Consolas" pitchFamily="49" charset="0"/>
                <a:ea typeface="+mn-ea"/>
                <a:cs typeface="+mn-cs"/>
              </a:rPr>
              <a:t>Alvin Ginsburg </a:t>
            </a:r>
            <a:r>
              <a:rPr kumimoji="0" lang="en-US" sz="1200" b="0" i="0" u="none" strike="noStrike" kern="0" cap="none" spc="0" normalizeH="0" baseline="0" noProof="0" dirty="0">
                <a:ln>
                  <a:noFill/>
                </a:ln>
                <a:effectLst/>
                <a:uLnTx/>
                <a:uFillTx/>
                <a:latin typeface="Consolas" pitchFamily="49" charset="0"/>
                <a:ea typeface="+mn-ea"/>
                <a:cs typeface="+mn-cs"/>
              </a:rPr>
              <a:t>relayed stories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onsolas" pitchFamily="49" charset="0"/>
                <a:ea typeface="+mn-ea"/>
                <a:cs typeface="+mn-cs"/>
              </a:rPr>
              <a:t>about the development of SCAMP</a:t>
            </a:r>
            <a:r>
              <a:rPr kumimoji="0" lang="en-US" sz="1200" b="0" i="0" u="none" strike="noStrike" kern="0" cap="none" spc="0" normalizeH="0" baseline="0" noProof="0" dirty="0" smtClean="0">
                <a:ln>
                  <a:noFill/>
                </a:ln>
                <a:effectLst/>
                <a:uLnTx/>
                <a:uFillTx/>
                <a:latin typeface="Consolas"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Consolas"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Consolas" pitchFamily="49" charset="0"/>
                <a:ea typeface="+mn-ea"/>
                <a:cs typeface="+mn-cs"/>
              </a:rPr>
              <a:t>SCAMP is currently on display on</a:t>
            </a:r>
            <a:r>
              <a:rPr kumimoji="0" lang="en-US" sz="1200" b="0" i="0" u="none" strike="noStrike" kern="0" cap="none" spc="0" normalizeH="0" noProof="0" dirty="0" smtClean="0">
                <a:ln>
                  <a:noFill/>
                </a:ln>
                <a:effectLst/>
                <a:uLnTx/>
                <a:uFillTx/>
                <a:latin typeface="Consolas" pitchFamily="49" charset="0"/>
                <a:ea typeface="+mn-ea"/>
                <a:cs typeface="+mn-cs"/>
              </a:rPr>
              <a:t> the first floor of the</a:t>
            </a:r>
            <a:r>
              <a:rPr kumimoji="0" lang="en-US" sz="1200" b="0" i="0" u="none" strike="noStrike" kern="0" cap="none" spc="0" normalizeH="0" baseline="0" noProof="0" dirty="0" smtClean="0">
                <a:ln>
                  <a:noFill/>
                </a:ln>
                <a:effectLst/>
                <a:uLnTx/>
                <a:uFillTx/>
                <a:latin typeface="Consolas" pitchFamily="49" charset="0"/>
                <a:ea typeface="+mn-ea"/>
                <a:cs typeface="+mn-cs"/>
              </a:rPr>
              <a:t> </a:t>
            </a:r>
            <a:r>
              <a:rPr lang="en-US" sz="1200" dirty="0" smtClean="0">
                <a:latin typeface="Consolas" pitchFamily="49" charset="0"/>
              </a:rPr>
              <a:t>National Museum of American History.</a:t>
            </a:r>
            <a:endParaRPr kumimoji="0" lang="en-US" sz="1200" b="0" i="0" u="none" strike="noStrike" kern="0" cap="none" spc="0" normalizeH="0" baseline="0" noProof="0" dirty="0">
              <a:ln>
                <a:noFill/>
              </a:ln>
              <a:effectLst/>
              <a:uLnTx/>
              <a:uFillTx/>
              <a:latin typeface="Consolas" pitchFamily="49" charset="0"/>
              <a:ea typeface="+mn-ea"/>
              <a:cs typeface="+mn-cs"/>
            </a:endParaRPr>
          </a:p>
        </p:txBody>
      </p:sp>
      <p:sp>
        <p:nvSpPr>
          <p:cNvPr id="19" name="Rectangle 18">
            <a:extLst>
              <a:ext uri="{FF2B5EF4-FFF2-40B4-BE49-F238E27FC236}">
                <a16:creationId xmlns="" xmlns:a16="http://schemas.microsoft.com/office/drawing/2014/main" id="{F0C0906F-60AC-5495-C385-BFBEE608681F}"/>
              </a:ext>
            </a:extLst>
          </p:cNvPr>
          <p:cNvSpPr/>
          <p:nvPr/>
        </p:nvSpPr>
        <p:spPr>
          <a:xfrm>
            <a:off x="284707" y="2955918"/>
            <a:ext cx="4101507" cy="307777"/>
          </a:xfrm>
          <a:prstGeom prst="rect">
            <a:avLst/>
          </a:prstGeom>
        </p:spPr>
        <p:txBody>
          <a:bodyPr wrap="square">
            <a:spAutoFit/>
          </a:bodyPr>
          <a:lstStyle/>
          <a:p>
            <a:pPr defTabSz="914400" fontAlgn="auto">
              <a:spcBef>
                <a:spcPts val="0"/>
              </a:spcBef>
              <a:spcAft>
                <a:spcPts val="0"/>
              </a:spcAft>
            </a:pPr>
            <a:r>
              <a:rPr lang="en-US" sz="1400" dirty="0">
                <a:solidFill>
                  <a:prstClr val="black"/>
                </a:solidFill>
                <a:latin typeface="Consolas" pitchFamily="49" charset="0"/>
                <a:ea typeface="+mn-ea"/>
                <a:cs typeface="+mn-cs"/>
              </a:rPr>
              <a:t>https://www.wang2200.org/systems.html</a:t>
            </a:r>
          </a:p>
        </p:txBody>
      </p:sp>
      <p:cxnSp>
        <p:nvCxnSpPr>
          <p:cNvPr id="31" name="Straight Connector 30">
            <a:extLst>
              <a:ext uri="{FF2B5EF4-FFF2-40B4-BE49-F238E27FC236}">
                <a16:creationId xmlns="" xmlns:a16="http://schemas.microsoft.com/office/drawing/2014/main" id="{4287B312-FC10-70A3-DE2F-E16DB57EB335}"/>
              </a:ext>
            </a:extLst>
          </p:cNvPr>
          <p:cNvCxnSpPr>
            <a:cxnSpLocks/>
          </p:cNvCxnSpPr>
          <p:nvPr/>
        </p:nvCxnSpPr>
        <p:spPr>
          <a:xfrm flipH="1">
            <a:off x="4095750" y="3114675"/>
            <a:ext cx="514350" cy="0"/>
          </a:xfrm>
          <a:prstGeom prst="line">
            <a:avLst/>
          </a:prstGeom>
          <a:noFill/>
          <a:ln w="25400" cap="flat" cmpd="sng" algn="ctr">
            <a:solidFill>
              <a:srgbClr val="FF0000"/>
            </a:solidFill>
            <a:prstDash val="solid"/>
            <a:tailEnd type="triangle"/>
          </a:ln>
          <a:effectLst/>
        </p:spPr>
      </p:cxnSp>
      <p:pic>
        <p:nvPicPr>
          <p:cNvPr id="33" name="Picture 3">
            <a:extLst>
              <a:ext uri="{FF2B5EF4-FFF2-40B4-BE49-F238E27FC236}">
                <a16:creationId xmlns="" xmlns:a16="http://schemas.microsoft.com/office/drawing/2014/main" id="{D26D0D27-24F1-EED1-E16B-AEA09DD95976}"/>
              </a:ext>
            </a:extLst>
          </p:cNvPr>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7748324" y="699233"/>
            <a:ext cx="790258" cy="576476"/>
          </a:xfrm>
          <a:prstGeom prst="rect">
            <a:avLst/>
          </a:prstGeom>
          <a:noFill/>
          <a:ln w="9525">
            <a:noFill/>
            <a:miter lim="800000"/>
            <a:headEnd/>
            <a:tailEnd/>
          </a:ln>
        </p:spPr>
      </p:pic>
      <p:sp>
        <p:nvSpPr>
          <p:cNvPr id="34" name="TextBox 33">
            <a:extLst>
              <a:ext uri="{FF2B5EF4-FFF2-40B4-BE49-F238E27FC236}">
                <a16:creationId xmlns="" xmlns:a16="http://schemas.microsoft.com/office/drawing/2014/main" id="{EBF87CE5-F413-AE11-D05C-637910C5A068}"/>
              </a:ext>
            </a:extLst>
          </p:cNvPr>
          <p:cNvSpPr txBox="1"/>
          <p:nvPr/>
        </p:nvSpPr>
        <p:spPr>
          <a:xfrm>
            <a:off x="5624354" y="2783599"/>
            <a:ext cx="2055720" cy="246221"/>
          </a:xfrm>
          <a:prstGeom prst="rect">
            <a:avLst/>
          </a:prstGeom>
          <a:noFill/>
        </p:spPr>
        <p:txBody>
          <a:bodyPr wrap="square">
            <a:spAutoFit/>
          </a:bodyPr>
          <a:lstStyle/>
          <a:p>
            <a:pPr algn="r" defTabSz="914400" fontAlgn="auto">
              <a:spcBef>
                <a:spcPts val="0"/>
              </a:spcBef>
              <a:spcAft>
                <a:spcPts val="0"/>
              </a:spcAft>
            </a:pPr>
            <a:r>
              <a:rPr lang="en-US" sz="1000" dirty="0">
                <a:solidFill>
                  <a:prstClr val="black"/>
                </a:solidFill>
                <a:latin typeface="Consolas" panose="020B0609020204030204" pitchFamily="49" charset="0"/>
                <a:ea typeface="+mn-ea"/>
                <a:cs typeface="+mn-cs"/>
              </a:rPr>
              <a:t>YT: SCAMP 2013 </a:t>
            </a:r>
            <a:r>
              <a:rPr lang="en-US" sz="1000">
                <a:solidFill>
                  <a:prstClr val="black"/>
                </a:solidFill>
                <a:latin typeface="Consolas" panose="020B0609020204030204" pitchFamily="49" charset="0"/>
                <a:ea typeface="+mn-ea"/>
                <a:cs typeface="+mn-cs"/>
              </a:rPr>
              <a:t>by </a:t>
            </a:r>
            <a:r>
              <a:rPr lang="en-US" sz="1000" smtClean="0">
                <a:solidFill>
                  <a:prstClr val="black"/>
                </a:solidFill>
                <a:latin typeface="Consolas" panose="020B0609020204030204" pitchFamily="49" charset="0"/>
                <a:ea typeface="+mn-ea"/>
                <a:cs typeface="+mn-cs"/>
              </a:rPr>
              <a:t>Friedl</a:t>
            </a:r>
            <a:endParaRPr lang="en-US" sz="1000" dirty="0">
              <a:solidFill>
                <a:prstClr val="black"/>
              </a:solidFill>
              <a:latin typeface="Consolas" panose="020B0609020204030204" pitchFamily="49" charset="0"/>
              <a:ea typeface="+mn-ea"/>
              <a:cs typeface="+mn-cs"/>
            </a:endParaRPr>
          </a:p>
        </p:txBody>
      </p:sp>
      <p:sp>
        <p:nvSpPr>
          <p:cNvPr id="35" name="TextBox 34">
            <a:extLst>
              <a:ext uri="{FF2B5EF4-FFF2-40B4-BE49-F238E27FC236}">
                <a16:creationId xmlns="" xmlns:a16="http://schemas.microsoft.com/office/drawing/2014/main" id="{8966373D-564F-4006-6869-93D6DE0E8381}"/>
              </a:ext>
            </a:extLst>
          </p:cNvPr>
          <p:cNvSpPr txBox="1"/>
          <p:nvPr/>
        </p:nvSpPr>
        <p:spPr>
          <a:xfrm>
            <a:off x="429285" y="6365351"/>
            <a:ext cx="5562600" cy="246221"/>
          </a:xfrm>
          <a:prstGeom prst="rect">
            <a:avLst/>
          </a:prstGeom>
          <a:noFill/>
        </p:spPr>
        <p:txBody>
          <a:bodyPr wrap="square">
            <a:spAutoFit/>
          </a:bodyPr>
          <a:lstStyle/>
          <a:p>
            <a:pPr defTabSz="914400" fontAlgn="auto">
              <a:spcBef>
                <a:spcPts val="0"/>
              </a:spcBef>
              <a:spcAft>
                <a:spcPts val="0"/>
              </a:spcAft>
            </a:pPr>
            <a:r>
              <a:rPr lang="en-US" sz="1000" dirty="0">
                <a:solidFill>
                  <a:prstClr val="black"/>
                </a:solidFill>
                <a:latin typeface="Consolas" panose="020B0609020204030204" pitchFamily="49" charset="0"/>
                <a:ea typeface="+mn-ea"/>
                <a:cs typeface="+mn-cs"/>
              </a:rPr>
              <a:t>http://computermuseum.informatik.uni-stuttgart.de/dev/wang2200s/</a:t>
            </a:r>
          </a:p>
        </p:txBody>
      </p:sp>
      <p:sp>
        <p:nvSpPr>
          <p:cNvPr id="39" name="Rectangle 38">
            <a:extLst>
              <a:ext uri="{FF2B5EF4-FFF2-40B4-BE49-F238E27FC236}">
                <a16:creationId xmlns="" xmlns:a16="http://schemas.microsoft.com/office/drawing/2014/main" id="{3EA40B3B-4C91-CCDD-53F4-CEC3C544C538}"/>
              </a:ext>
            </a:extLst>
          </p:cNvPr>
          <p:cNvSpPr/>
          <p:nvPr/>
        </p:nvSpPr>
        <p:spPr>
          <a:xfrm>
            <a:off x="3953663" y="4352795"/>
            <a:ext cx="4101507" cy="307777"/>
          </a:xfrm>
          <a:prstGeom prst="rect">
            <a:avLst/>
          </a:prstGeom>
        </p:spPr>
        <p:txBody>
          <a:bodyPr wrap="square">
            <a:spAutoFit/>
          </a:bodyPr>
          <a:lstStyle/>
          <a:p>
            <a:r>
              <a:rPr lang="en-US" sz="1400" b="1" dirty="0">
                <a:latin typeface="Consolas" pitchFamily="49" charset="0"/>
              </a:rPr>
              <a:t>c. 1973</a:t>
            </a:r>
          </a:p>
        </p:txBody>
      </p:sp>
      <p:sp>
        <p:nvSpPr>
          <p:cNvPr id="20" name="Rectangle 19"/>
          <p:cNvSpPr/>
          <p:nvPr/>
        </p:nvSpPr>
        <p:spPr>
          <a:xfrm>
            <a:off x="289560" y="4619085"/>
            <a:ext cx="1960793" cy="215444"/>
          </a:xfrm>
          <a:prstGeom prst="rect">
            <a:avLst/>
          </a:prstGeom>
        </p:spPr>
        <p:txBody>
          <a:bodyPr wrap="none">
            <a:spAutoFit/>
          </a:bodyPr>
          <a:lstStyle/>
          <a:p>
            <a:r>
              <a:rPr lang="en-US" sz="800" dirty="0" smtClean="0"/>
              <a:t>Stuttgart Computer Museum, Germany</a:t>
            </a:r>
            <a:endParaRPr lang="en-US" sz="800" dirty="0"/>
          </a:p>
        </p:txBody>
      </p:sp>
    </p:spTree>
    <p:extLst>
      <p:ext uri="{BB962C8B-B14F-4D97-AF65-F5344CB8AC3E}">
        <p14:creationId xmlns="" xmlns:p14="http://schemas.microsoft.com/office/powerpoint/2010/main" val="56373058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F21F0CD-6E85-D890-556D-ED783CEDCF1F}"/>
              </a:ext>
            </a:extLst>
          </p:cNvPr>
          <p:cNvSpPr>
            <a:spLocks noGrp="1"/>
          </p:cNvSpPr>
          <p:nvPr>
            <p:ph type="title"/>
          </p:nvPr>
        </p:nvSpPr>
        <p:spPr>
          <a:xfrm>
            <a:off x="228600" y="144012"/>
            <a:ext cx="8712200" cy="884688"/>
          </a:xfrm>
        </p:spPr>
        <p:txBody>
          <a:bodyPr>
            <a:noAutofit/>
          </a:bodyPr>
          <a:lstStyle/>
          <a:p>
            <a:r>
              <a:rPr lang="en-US" sz="2200" b="1" dirty="0">
                <a:latin typeface="Consolas" pitchFamily="49" charset="0"/>
              </a:rPr>
              <a:t>IBM 5110 System/360 </a:t>
            </a:r>
            <a:r>
              <a:rPr lang="en-US" sz="2200" b="1" dirty="0" err="1">
                <a:latin typeface="Consolas" pitchFamily="49" charset="0"/>
              </a:rPr>
              <a:t>OpCode</a:t>
            </a:r>
            <a:r>
              <a:rPr lang="en-US" sz="2200" b="1" dirty="0">
                <a:latin typeface="Consolas" pitchFamily="49" charset="0"/>
              </a:rPr>
              <a:t> Vector Table</a:t>
            </a:r>
            <a:br>
              <a:rPr lang="en-US" sz="2200" b="1" dirty="0">
                <a:latin typeface="Consolas" pitchFamily="49" charset="0"/>
              </a:rPr>
            </a:br>
            <a:r>
              <a:rPr lang="en-US" sz="1400" dirty="0">
                <a:latin typeface="Consolas" pitchFamily="49" charset="0"/>
              </a:rPr>
              <a:t>Found in APL “NX” ROS address 0x1C800 (these addresses refer back to the APL ROS)</a:t>
            </a:r>
            <a:r>
              <a:rPr lang="en-US" sz="1600" dirty="0">
                <a:latin typeface="Consolas" pitchFamily="49" charset="0"/>
              </a:rPr>
              <a:t/>
            </a:r>
            <a:br>
              <a:rPr lang="en-US" sz="1600" dirty="0">
                <a:latin typeface="Consolas" pitchFamily="49" charset="0"/>
              </a:rPr>
            </a:br>
            <a:r>
              <a:rPr lang="en-US" sz="1200" dirty="0">
                <a:solidFill>
                  <a:schemeClr val="tx2"/>
                </a:solidFill>
                <a:latin typeface="Consolas" pitchFamily="49" charset="0"/>
              </a:rPr>
              <a:t>(for the 5100, this table is at 0x17E00 in its APL NX; the addresses refer back to the APL Supervisor portion of its Executable ROS</a:t>
            </a:r>
            <a:r>
              <a:rPr lang="en-US" sz="1200" dirty="0" smtClean="0">
                <a:solidFill>
                  <a:schemeClr val="tx2"/>
                </a:solidFill>
                <a:latin typeface="Consolas" pitchFamily="49" charset="0"/>
              </a:rPr>
              <a:t>)    </a:t>
            </a:r>
            <a:r>
              <a:rPr lang="en-US" sz="1200" dirty="0" smtClean="0">
                <a:solidFill>
                  <a:srgbClr val="FF0000"/>
                </a:solidFill>
                <a:latin typeface="Consolas" pitchFamily="49" charset="0"/>
              </a:rPr>
              <a:t>[curious: why does </a:t>
            </a:r>
            <a:r>
              <a:rPr lang="en-US" sz="1200" dirty="0" err="1" smtClean="0">
                <a:solidFill>
                  <a:srgbClr val="FF0000"/>
                </a:solidFill>
                <a:latin typeface="Consolas" pitchFamily="49" charset="0"/>
              </a:rPr>
              <a:t>OpCode</a:t>
            </a:r>
            <a:r>
              <a:rPr lang="en-US" sz="1200" dirty="0" smtClean="0">
                <a:solidFill>
                  <a:srgbClr val="FF0000"/>
                </a:solidFill>
                <a:latin typeface="Consolas" pitchFamily="49" charset="0"/>
              </a:rPr>
              <a:t> 0xFF have an address?]</a:t>
            </a:r>
            <a:endParaRPr lang="en-US" sz="1200" dirty="0">
              <a:solidFill>
                <a:srgbClr val="FF0000"/>
              </a:solidFill>
              <a:latin typeface="Consolas" pitchFamily="49" charset="0"/>
            </a:endParaRPr>
          </a:p>
        </p:txBody>
      </p:sp>
      <p:pic>
        <p:nvPicPr>
          <p:cNvPr id="5" name="Picture 3">
            <a:extLst>
              <a:ext uri="{FF2B5EF4-FFF2-40B4-BE49-F238E27FC236}">
                <a16:creationId xmlns="" xmlns:a16="http://schemas.microsoft.com/office/drawing/2014/main" id="{B0ED1C97-1F5E-E809-4403-A4CF605B54E6}"/>
              </a:ext>
            </a:extLst>
          </p:cNvPr>
          <p:cNvPicPr>
            <a:picLocks noChangeAspect="1" noChangeArrowheads="1"/>
          </p:cNvPicPr>
          <p:nvPr/>
        </p:nvPicPr>
        <p:blipFill>
          <a:blip r:embed="rId2" cstate="print"/>
          <a:srcRect/>
          <a:stretch>
            <a:fillRect/>
          </a:stretch>
        </p:blipFill>
        <p:spPr bwMode="auto">
          <a:xfrm>
            <a:off x="203200" y="1074738"/>
            <a:ext cx="15453391" cy="7167562"/>
          </a:xfrm>
          <a:prstGeom prst="rect">
            <a:avLst/>
          </a:prstGeom>
          <a:noFill/>
          <a:ln w="9525">
            <a:noFill/>
            <a:miter lim="800000"/>
            <a:headEnd/>
            <a:tailEnd/>
          </a:ln>
        </p:spPr>
      </p:pic>
      <p:sp>
        <p:nvSpPr>
          <p:cNvPr id="6" name="TextBox 5">
            <a:extLst>
              <a:ext uri="{FF2B5EF4-FFF2-40B4-BE49-F238E27FC236}">
                <a16:creationId xmlns="" xmlns:a16="http://schemas.microsoft.com/office/drawing/2014/main" id="{7D01900C-E176-3B05-8D61-DFCE230C9B8B}"/>
              </a:ext>
            </a:extLst>
          </p:cNvPr>
          <p:cNvSpPr txBox="1"/>
          <p:nvPr/>
        </p:nvSpPr>
        <p:spPr>
          <a:xfrm>
            <a:off x="1212272" y="4079008"/>
            <a:ext cx="1292854" cy="203133"/>
          </a:xfrm>
          <a:prstGeom prst="rect">
            <a:avLst/>
          </a:prstGeom>
          <a:solidFill>
            <a:srgbClr val="FFFF00"/>
          </a:solidFill>
        </p:spPr>
        <p:txBody>
          <a:bodyPr wrap="none" lIns="9144" tIns="9144" rIns="9144" bIns="9144" rtlCol="0">
            <a:spAutoFit/>
          </a:bodyPr>
          <a:lstStyle/>
          <a:p>
            <a:r>
              <a:rPr lang="en-US" sz="1200" dirty="0">
                <a:latin typeface="Consolas" pitchFamily="49" charset="0"/>
              </a:rPr>
              <a:t>Model 67 (BASR)</a:t>
            </a:r>
          </a:p>
        </p:txBody>
      </p:sp>
      <p:sp>
        <p:nvSpPr>
          <p:cNvPr id="7" name="TextBox 6"/>
          <p:cNvSpPr txBox="1"/>
          <p:nvPr/>
        </p:nvSpPr>
        <p:spPr>
          <a:xfrm>
            <a:off x="202472" y="1084461"/>
            <a:ext cx="9916888" cy="224677"/>
          </a:xfrm>
          <a:prstGeom prst="rect">
            <a:avLst/>
          </a:prstGeom>
          <a:solidFill>
            <a:srgbClr val="FFC000"/>
          </a:solidFill>
        </p:spPr>
        <p:txBody>
          <a:bodyPr wrap="square" lIns="9144" tIns="9144" rIns="9144" rtlCol="0" anchor="ctr">
            <a:spAutoFit/>
          </a:bodyPr>
          <a:lstStyle/>
          <a:p>
            <a:r>
              <a:rPr lang="en-US" sz="1100" b="1" dirty="0" smtClean="0">
                <a:latin typeface="Consolas" pitchFamily="49" charset="0"/>
              </a:rPr>
              <a:t>ADDR. 0x1C800   INSTRUCTION     OP    </a:t>
            </a:r>
            <a:r>
              <a:rPr lang="en-US" sz="1100" b="1" dirty="0" err="1" smtClean="0">
                <a:latin typeface="Consolas" pitchFamily="49" charset="0"/>
              </a:rPr>
              <a:t>addr</a:t>
            </a:r>
            <a:r>
              <a:rPr lang="en-US" sz="1100" b="1" dirty="0" smtClean="0">
                <a:latin typeface="Consolas" pitchFamily="49" charset="0"/>
              </a:rPr>
              <a:t>.   INSTRUCTION  OP    </a:t>
            </a:r>
            <a:r>
              <a:rPr lang="en-US" sz="1100" b="1" dirty="0" err="1" smtClean="0">
                <a:latin typeface="Consolas" pitchFamily="49" charset="0"/>
              </a:rPr>
              <a:t>addr</a:t>
            </a:r>
            <a:r>
              <a:rPr lang="en-US" sz="1100" b="1" dirty="0" smtClean="0">
                <a:latin typeface="Consolas" pitchFamily="49" charset="0"/>
              </a:rPr>
              <a:t>.  INSTRUCTION OP   </a:t>
            </a:r>
            <a:r>
              <a:rPr lang="en-US" sz="1100" b="1" dirty="0" err="1" smtClean="0">
                <a:latin typeface="Consolas" pitchFamily="49" charset="0"/>
              </a:rPr>
              <a:t>addr</a:t>
            </a:r>
            <a:r>
              <a:rPr lang="en-US" sz="1100" b="1" dirty="0" smtClean="0">
                <a:latin typeface="Consolas" pitchFamily="49" charset="0"/>
              </a:rPr>
              <a:t>.    INSTR.   OP   </a:t>
            </a:r>
            <a:r>
              <a:rPr lang="en-US" sz="1100" b="1" dirty="0" err="1" smtClean="0">
                <a:latin typeface="Consolas" pitchFamily="49" charset="0"/>
              </a:rPr>
              <a:t>addr</a:t>
            </a:r>
            <a:r>
              <a:rPr lang="en-US" sz="1100" b="1" dirty="0" smtClean="0">
                <a:latin typeface="Consolas" pitchFamily="49" charset="0"/>
              </a:rPr>
              <a:t>.</a:t>
            </a:r>
            <a:endParaRPr lang="en-US" sz="1100" b="1" dirty="0">
              <a:latin typeface="Consolas" pitchFamily="49" charset="0"/>
            </a:endParaRPr>
          </a:p>
        </p:txBody>
      </p:sp>
    </p:spTree>
    <p:extLst>
      <p:ext uri="{BB962C8B-B14F-4D97-AF65-F5344CB8AC3E}">
        <p14:creationId xmlns="" xmlns:p14="http://schemas.microsoft.com/office/powerpoint/2010/main" val="321196993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 xmlns:a16="http://schemas.microsoft.com/office/drawing/2014/main" id="{B07D76E3-5B1D-7F7A-137D-B668E1E695AD}"/>
              </a:ext>
            </a:extLst>
          </p:cNvPr>
          <p:cNvSpPr txBox="1">
            <a:spLocks/>
          </p:cNvSpPr>
          <p:nvPr/>
        </p:nvSpPr>
        <p:spPr>
          <a:xfrm>
            <a:off x="457200" y="134938"/>
            <a:ext cx="8229600" cy="6397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ysClr val="windowText" lastClr="000000"/>
                </a:solidFill>
                <a:effectLst/>
                <a:uLnTx/>
                <a:uFillTx/>
                <a:latin typeface="Calibri"/>
                <a:ea typeface="+mj-ea"/>
                <a:cs typeface="+mj-cs"/>
              </a:rPr>
              <a:t>What about the </a:t>
            </a:r>
            <a:r>
              <a:rPr kumimoji="0" lang="en-US" sz="2800" b="1" i="0" u="sng" strike="noStrike" kern="1200" cap="none" spc="0" normalizeH="0" baseline="0" noProof="0" dirty="0">
                <a:ln>
                  <a:noFill/>
                </a:ln>
                <a:solidFill>
                  <a:sysClr val="windowText" lastClr="000000"/>
                </a:solidFill>
                <a:effectLst/>
                <a:uLnTx/>
                <a:uFillTx/>
                <a:latin typeface="Calibri"/>
                <a:ea typeface="+mj-ea"/>
                <a:cs typeface="+mj-cs"/>
              </a:rPr>
              <a:t>BASIC</a:t>
            </a:r>
            <a:r>
              <a:rPr kumimoji="0" lang="en-US" sz="2800" b="1" i="0" u="none" strike="noStrike" kern="1200" cap="none" spc="0" normalizeH="0" baseline="0" noProof="0" dirty="0">
                <a:ln>
                  <a:noFill/>
                </a:ln>
                <a:solidFill>
                  <a:sysClr val="windowText" lastClr="000000"/>
                </a:solidFill>
                <a:effectLst/>
                <a:uLnTx/>
                <a:uFillTx/>
                <a:latin typeface="Calibri"/>
                <a:ea typeface="+mj-ea"/>
                <a:cs typeface="+mj-cs"/>
              </a:rPr>
              <a:t> side of things?</a:t>
            </a:r>
          </a:p>
        </p:txBody>
      </p:sp>
      <p:sp>
        <p:nvSpPr>
          <p:cNvPr id="32" name="TextBox 31">
            <a:extLst>
              <a:ext uri="{FF2B5EF4-FFF2-40B4-BE49-F238E27FC236}">
                <a16:creationId xmlns="" xmlns:a16="http://schemas.microsoft.com/office/drawing/2014/main" id="{D0D1B9E2-EB1E-062F-454F-958672C3E6AC}"/>
              </a:ext>
            </a:extLst>
          </p:cNvPr>
          <p:cNvSpPr txBox="1"/>
          <p:nvPr/>
        </p:nvSpPr>
        <p:spPr>
          <a:xfrm>
            <a:off x="1181100" y="4265096"/>
            <a:ext cx="7391400" cy="369332"/>
          </a:xfrm>
          <a:prstGeom prst="rect">
            <a:avLst/>
          </a:prstGeom>
          <a:noFill/>
        </p:spPr>
        <p:txBody>
          <a:bodyPr wrap="square">
            <a:spAutoFit/>
          </a:bodyPr>
          <a:lstStyle/>
          <a:p>
            <a:pPr defTabSz="914400" fontAlgn="auto">
              <a:spcBef>
                <a:spcPts val="0"/>
              </a:spcBef>
              <a:spcAft>
                <a:spcPts val="0"/>
              </a:spcAft>
            </a:pPr>
            <a:r>
              <a:rPr lang="en-US" b="1" dirty="0">
                <a:solidFill>
                  <a:srgbClr val="202124"/>
                </a:solidFill>
                <a:latin typeface="Consolas" panose="020B0609020204030204" pitchFamily="49" charset="0"/>
                <a:ea typeface="+mn-ea"/>
                <a:cs typeface="+mn-cs"/>
              </a:rPr>
              <a:t>BASIC: Beginners' All-purpose Symbolic Instruction Code</a:t>
            </a:r>
            <a:endParaRPr lang="en-US" b="1" dirty="0">
              <a:solidFill>
                <a:prstClr val="black"/>
              </a:solidFill>
              <a:latin typeface="Consolas" panose="020B0609020204030204" pitchFamily="49" charset="0"/>
              <a:ea typeface="+mn-ea"/>
              <a:cs typeface="+mn-cs"/>
            </a:endParaRPr>
          </a:p>
        </p:txBody>
      </p:sp>
      <p:sp>
        <p:nvSpPr>
          <p:cNvPr id="34" name="Rectangle 33">
            <a:extLst>
              <a:ext uri="{FF2B5EF4-FFF2-40B4-BE49-F238E27FC236}">
                <a16:creationId xmlns="" xmlns:a16="http://schemas.microsoft.com/office/drawing/2014/main" id="{24650CDA-783D-D068-F527-7FC9B61E3C58}"/>
              </a:ext>
            </a:extLst>
          </p:cNvPr>
          <p:cNvSpPr/>
          <p:nvPr/>
        </p:nvSpPr>
        <p:spPr>
          <a:xfrm>
            <a:off x="3200400" y="1562100"/>
            <a:ext cx="18288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Controller (PALM)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64KB</a:t>
            </a:r>
          </a:p>
        </p:txBody>
      </p:sp>
      <p:sp>
        <p:nvSpPr>
          <p:cNvPr id="35" name="Rectangle 34">
            <a:extLst>
              <a:ext uri="{FF2B5EF4-FFF2-40B4-BE49-F238E27FC236}">
                <a16:creationId xmlns="" xmlns:a16="http://schemas.microsoft.com/office/drawing/2014/main" id="{78600005-009C-5D1C-0521-4E74CCD82B74}"/>
              </a:ext>
            </a:extLst>
          </p:cNvPr>
          <p:cNvSpPr/>
          <p:nvPr/>
        </p:nvSpPr>
        <p:spPr>
          <a:xfrm>
            <a:off x="2514600" y="2171700"/>
            <a:ext cx="1524000" cy="533400"/>
          </a:xfrm>
          <a:prstGeom prst="rect">
            <a:avLst/>
          </a:prstGeom>
          <a:solidFill>
            <a:schemeClr val="bg1">
              <a:lumMod val="65000"/>
            </a:scheme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(IBM S360)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96KB</a:t>
            </a:r>
          </a:p>
        </p:txBody>
      </p:sp>
      <p:sp>
        <p:nvSpPr>
          <p:cNvPr id="36" name="Rectangle 35">
            <a:extLst>
              <a:ext uri="{FF2B5EF4-FFF2-40B4-BE49-F238E27FC236}">
                <a16:creationId xmlns="" xmlns:a16="http://schemas.microsoft.com/office/drawing/2014/main" id="{B266F4BE-B6D7-07AB-381A-8DD9F9A7649D}"/>
              </a:ext>
            </a:extLst>
          </p:cNvPr>
          <p:cNvSpPr/>
          <p:nvPr/>
        </p:nvSpPr>
        <p:spPr>
          <a:xfrm>
            <a:off x="4114800" y="2171700"/>
            <a:ext cx="1524000" cy="533400"/>
          </a:xfrm>
          <a:prstGeom prst="rect">
            <a:avLst/>
          </a:prstGeom>
          <a:solidFill>
            <a:srgbClr val="C0504D">
              <a:lumMod val="60000"/>
              <a:lumOff val="40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(IBM S3)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54KB</a:t>
            </a:r>
          </a:p>
        </p:txBody>
      </p:sp>
      <p:sp>
        <p:nvSpPr>
          <p:cNvPr id="37" name="Rectangle 36">
            <a:extLst>
              <a:ext uri="{FF2B5EF4-FFF2-40B4-BE49-F238E27FC236}">
                <a16:creationId xmlns="" xmlns:a16="http://schemas.microsoft.com/office/drawing/2014/main" id="{E3310D87-45B6-8BF5-09B3-3935558F567D}"/>
              </a:ext>
            </a:extLst>
          </p:cNvPr>
          <p:cNvSpPr/>
          <p:nvPr/>
        </p:nvSpPr>
        <p:spPr>
          <a:xfrm>
            <a:off x="6629400" y="1562100"/>
            <a:ext cx="16764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Executable(PALM)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32KB</a:t>
            </a:r>
          </a:p>
        </p:txBody>
      </p:sp>
      <p:sp>
        <p:nvSpPr>
          <p:cNvPr id="38" name="Rectangle 37">
            <a:extLst>
              <a:ext uri="{FF2B5EF4-FFF2-40B4-BE49-F238E27FC236}">
                <a16:creationId xmlns="" xmlns:a16="http://schemas.microsoft.com/office/drawing/2014/main" id="{5711E80F-EBDD-2422-7E39-7D54803DDBB9}"/>
              </a:ext>
            </a:extLst>
          </p:cNvPr>
          <p:cNvSpPr/>
          <p:nvPr/>
        </p:nvSpPr>
        <p:spPr>
          <a:xfrm>
            <a:off x="5867400" y="3505200"/>
            <a:ext cx="1524000" cy="533400"/>
          </a:xfrm>
          <a:prstGeom prst="rect">
            <a:avLst/>
          </a:prstGeom>
          <a:solidFill>
            <a:schemeClr val="bg1">
              <a:lumMod val="65000"/>
            </a:scheme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(IBM S360)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128KB</a:t>
            </a:r>
          </a:p>
        </p:txBody>
      </p:sp>
      <p:sp>
        <p:nvSpPr>
          <p:cNvPr id="39" name="Rectangle 38">
            <a:extLst>
              <a:ext uri="{FF2B5EF4-FFF2-40B4-BE49-F238E27FC236}">
                <a16:creationId xmlns="" xmlns:a16="http://schemas.microsoft.com/office/drawing/2014/main" id="{AC9CECD8-53B9-D088-C61D-8A96BEE2AD51}"/>
              </a:ext>
            </a:extLst>
          </p:cNvPr>
          <p:cNvSpPr/>
          <p:nvPr/>
        </p:nvSpPr>
        <p:spPr>
          <a:xfrm>
            <a:off x="7467600" y="3505200"/>
            <a:ext cx="1524000" cy="533400"/>
          </a:xfrm>
          <a:prstGeom prst="rect">
            <a:avLst/>
          </a:prstGeom>
          <a:solidFill>
            <a:srgbClr val="C0504D">
              <a:lumMod val="60000"/>
              <a:lumOff val="40000"/>
            </a:srgb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(IBM S3)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72KB</a:t>
            </a:r>
          </a:p>
        </p:txBody>
      </p:sp>
      <p:sp>
        <p:nvSpPr>
          <p:cNvPr id="40" name="Rectangle 39">
            <a:extLst>
              <a:ext uri="{FF2B5EF4-FFF2-40B4-BE49-F238E27FC236}">
                <a16:creationId xmlns="" xmlns:a16="http://schemas.microsoft.com/office/drawing/2014/main" id="{A1976879-ACF9-6643-58EF-18A05164DCEB}"/>
              </a:ext>
            </a:extLst>
          </p:cNvPr>
          <p:cNvSpPr/>
          <p:nvPr/>
        </p:nvSpPr>
        <p:spPr>
          <a:xfrm>
            <a:off x="5867400" y="2895600"/>
            <a:ext cx="1524000" cy="533400"/>
          </a:xfrm>
          <a:prstGeom prst="rect">
            <a:avLst/>
          </a:prstGeom>
          <a:solidFill>
            <a:schemeClr val="bg1">
              <a:lumMod val="65000"/>
            </a:schemeClr>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APL ROS</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(PALM) </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20KB</a:t>
            </a:r>
          </a:p>
        </p:txBody>
      </p:sp>
      <p:sp>
        <p:nvSpPr>
          <p:cNvPr id="41" name="Rectangle 40">
            <a:extLst>
              <a:ext uri="{FF2B5EF4-FFF2-40B4-BE49-F238E27FC236}">
                <a16:creationId xmlns="" xmlns:a16="http://schemas.microsoft.com/office/drawing/2014/main" id="{07B3FDD3-5FC3-323F-74E5-1F4ABA519CD8}"/>
              </a:ext>
            </a:extLst>
          </p:cNvPr>
          <p:cNvSpPr/>
          <p:nvPr/>
        </p:nvSpPr>
        <p:spPr>
          <a:xfrm>
            <a:off x="7467600" y="2895600"/>
            <a:ext cx="15240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BASIC ROS (PALM) </a:t>
            </a: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16KB</a:t>
            </a:r>
          </a:p>
        </p:txBody>
      </p:sp>
      <p:sp>
        <p:nvSpPr>
          <p:cNvPr id="42" name="Rectangle 41">
            <a:extLst>
              <a:ext uri="{FF2B5EF4-FFF2-40B4-BE49-F238E27FC236}">
                <a16:creationId xmlns="" xmlns:a16="http://schemas.microsoft.com/office/drawing/2014/main" id="{04772B06-54D7-61FC-F3F1-3FF8D6063753}"/>
              </a:ext>
            </a:extLst>
          </p:cNvPr>
          <p:cNvSpPr/>
          <p:nvPr/>
        </p:nvSpPr>
        <p:spPr>
          <a:xfrm>
            <a:off x="6629400" y="2200275"/>
            <a:ext cx="1676400" cy="5334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t>Common ROS</a:t>
            </a:r>
            <a:br>
              <a:rPr kumimoji="0" lang="en-US" sz="1200" b="1" i="0" u="none" strike="noStrike" kern="0" cap="none" spc="0" normalizeH="0" baseline="0" noProof="0" dirty="0">
                <a:ln>
                  <a:noFill/>
                </a:ln>
                <a:solidFill>
                  <a:prstClr val="white"/>
                </a:solidFill>
                <a:effectLst/>
                <a:uLnTx/>
                <a:uFillTx/>
                <a:latin typeface="Consolas" pitchFamily="49" charset="0"/>
                <a:ea typeface="+mn-ea"/>
                <a:cs typeface="+mn-cs"/>
              </a:rPr>
            </a:br>
            <a:r>
              <a:rPr kumimoji="0" lang="en-US" sz="1200" b="0" i="0" u="none" strike="noStrike" kern="0" cap="none" spc="0" normalizeH="0" baseline="0" noProof="0" dirty="0" smtClean="0">
                <a:ln>
                  <a:noFill/>
                </a:ln>
                <a:solidFill>
                  <a:prstClr val="white"/>
                </a:solidFill>
                <a:effectLst/>
                <a:uLnTx/>
                <a:uFillTx/>
                <a:latin typeface="Consolas" pitchFamily="49" charset="0"/>
                <a:ea typeface="+mn-ea"/>
                <a:cs typeface="+mn-cs"/>
              </a:rPr>
              <a:t>16KB</a:t>
            </a:r>
            <a:endPar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endParaRPr>
          </a:p>
        </p:txBody>
      </p:sp>
      <p:sp>
        <p:nvSpPr>
          <p:cNvPr id="43" name="TextBox 42">
            <a:extLst>
              <a:ext uri="{FF2B5EF4-FFF2-40B4-BE49-F238E27FC236}">
                <a16:creationId xmlns="" xmlns:a16="http://schemas.microsoft.com/office/drawing/2014/main" id="{4E40CAC9-0D26-4DDD-0C56-6983847148D5}"/>
              </a:ext>
            </a:extLst>
          </p:cNvPr>
          <p:cNvSpPr txBox="1"/>
          <p:nvPr/>
        </p:nvSpPr>
        <p:spPr>
          <a:xfrm>
            <a:off x="7460451" y="4042231"/>
            <a:ext cx="1665841" cy="246221"/>
          </a:xfrm>
          <a:prstGeom prst="rect">
            <a:avLst/>
          </a:prstGeom>
          <a:noFill/>
        </p:spPr>
        <p:txBody>
          <a:bodyPr wrap="none" rtlCol="0">
            <a:spAutoFit/>
          </a:bodyPr>
          <a:lstStyle/>
          <a:p>
            <a:pPr defTabSz="914400" fontAlgn="auto">
              <a:spcBef>
                <a:spcPts val="0"/>
              </a:spcBef>
              <a:spcAft>
                <a:spcPts val="0"/>
              </a:spcAft>
            </a:pPr>
            <a:r>
              <a:rPr lang="en-US" sz="1000" dirty="0">
                <a:solidFill>
                  <a:prstClr val="black"/>
                </a:solidFill>
                <a:latin typeface="Consolas" pitchFamily="49" charset="0"/>
                <a:ea typeface="+mn-ea"/>
                <a:cs typeface="+mn-cs"/>
              </a:rPr>
              <a:t>“Non-Executable” (NX)</a:t>
            </a:r>
          </a:p>
        </p:txBody>
      </p:sp>
      <p:cxnSp>
        <p:nvCxnSpPr>
          <p:cNvPr id="45" name="Straight Connector 44">
            <a:extLst>
              <a:ext uri="{FF2B5EF4-FFF2-40B4-BE49-F238E27FC236}">
                <a16:creationId xmlns="" xmlns:a16="http://schemas.microsoft.com/office/drawing/2014/main" id="{ECBE01B4-4A2B-D1EE-1B4F-FB010D5FFCE3}"/>
              </a:ext>
            </a:extLst>
          </p:cNvPr>
          <p:cNvCxnSpPr>
            <a:cxnSpLocks/>
          </p:cNvCxnSpPr>
          <p:nvPr/>
        </p:nvCxnSpPr>
        <p:spPr>
          <a:xfrm>
            <a:off x="5746530" y="819150"/>
            <a:ext cx="0" cy="3219450"/>
          </a:xfrm>
          <a:prstGeom prst="line">
            <a:avLst/>
          </a:prstGeom>
          <a:noFill/>
          <a:ln w="25400" cap="flat" cmpd="sng" algn="ctr">
            <a:solidFill>
              <a:sysClr val="windowText" lastClr="000000"/>
            </a:solidFill>
            <a:prstDash val="solid"/>
          </a:ln>
          <a:effectLst/>
        </p:spPr>
      </p:cxnSp>
      <p:sp>
        <p:nvSpPr>
          <p:cNvPr id="46" name="Rectangle 45">
            <a:extLst>
              <a:ext uri="{FF2B5EF4-FFF2-40B4-BE49-F238E27FC236}">
                <a16:creationId xmlns="" xmlns:a16="http://schemas.microsoft.com/office/drawing/2014/main" id="{9A766139-3C03-75D3-0AAC-DEF8AAFD9695}"/>
              </a:ext>
            </a:extLst>
          </p:cNvPr>
          <p:cNvSpPr/>
          <p:nvPr/>
        </p:nvSpPr>
        <p:spPr>
          <a:xfrm>
            <a:off x="3276600" y="819150"/>
            <a:ext cx="1676400" cy="533400"/>
          </a:xfrm>
          <a:prstGeom prst="rect">
            <a:avLst/>
          </a:prstGeom>
          <a:solidFill>
            <a:srgbClr val="EEECE1">
              <a:lumMod val="5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IBM 5100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(1975)</a:t>
            </a:r>
          </a:p>
        </p:txBody>
      </p:sp>
      <p:sp>
        <p:nvSpPr>
          <p:cNvPr id="47" name="Rectangle 46">
            <a:extLst>
              <a:ext uri="{FF2B5EF4-FFF2-40B4-BE49-F238E27FC236}">
                <a16:creationId xmlns="" xmlns:a16="http://schemas.microsoft.com/office/drawing/2014/main" id="{35A65A42-198C-DE05-12C3-199B536B97F8}"/>
              </a:ext>
            </a:extLst>
          </p:cNvPr>
          <p:cNvSpPr/>
          <p:nvPr/>
        </p:nvSpPr>
        <p:spPr>
          <a:xfrm>
            <a:off x="6629400" y="819150"/>
            <a:ext cx="1676400" cy="533400"/>
          </a:xfrm>
          <a:prstGeom prst="rect">
            <a:avLst/>
          </a:prstGeom>
          <a:solidFill>
            <a:srgbClr val="EEECE1">
              <a:lumMod val="5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IBM 5110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itchFamily="49" charset="0"/>
                <a:ea typeface="+mn-ea"/>
                <a:cs typeface="+mn-cs"/>
              </a:rPr>
              <a:t>(1977)</a:t>
            </a:r>
          </a:p>
        </p:txBody>
      </p:sp>
      <p:sp>
        <p:nvSpPr>
          <p:cNvPr id="48" name="Rectangle 47">
            <a:extLst>
              <a:ext uri="{FF2B5EF4-FFF2-40B4-BE49-F238E27FC236}">
                <a16:creationId xmlns="" xmlns:a16="http://schemas.microsoft.com/office/drawing/2014/main" id="{DBEDBEDA-4387-2D30-7392-062D11DE417A}"/>
              </a:ext>
            </a:extLst>
          </p:cNvPr>
          <p:cNvSpPr/>
          <p:nvPr/>
        </p:nvSpPr>
        <p:spPr>
          <a:xfrm>
            <a:off x="5105400" y="2476500"/>
            <a:ext cx="533400" cy="228600"/>
          </a:xfrm>
          <a:prstGeom prst="rect">
            <a:avLst/>
          </a:prstGeom>
          <a:solidFill>
            <a:srgbClr val="4F81BD"/>
          </a:solidFill>
          <a:ln w="25400" cap="flat" cmpd="sng" algn="ctr">
            <a:solidFill>
              <a:sysClr val="windowText" lastClr="000000"/>
            </a:solidFill>
            <a:prstDash val="solid"/>
          </a:ln>
          <a:effectLst/>
        </p:spPr>
        <p:txBody>
          <a:bodyPr lIns="9144" tIns="9144" rIns="9144" bIns="914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Consolas" pitchFamily="49" charset="0"/>
                <a:ea typeface="+mn-ea"/>
                <a:cs typeface="+mn-cs"/>
              </a:rPr>
              <a:t>ROS Control</a:t>
            </a:r>
            <a:endParaRPr kumimoji="0" lang="en-US" sz="800" b="0" i="0" u="none" strike="noStrike" kern="0" cap="none" spc="0" normalizeH="0" baseline="0" noProof="0" dirty="0">
              <a:ln>
                <a:noFill/>
              </a:ln>
              <a:solidFill>
                <a:prstClr val="white"/>
              </a:solidFill>
              <a:effectLst/>
              <a:uLnTx/>
              <a:uFillTx/>
              <a:latin typeface="Consolas" pitchFamily="49" charset="0"/>
              <a:ea typeface="+mn-ea"/>
              <a:cs typeface="+mn-cs"/>
            </a:endParaRPr>
          </a:p>
        </p:txBody>
      </p:sp>
    </p:spTree>
    <p:extLst>
      <p:ext uri="{BB962C8B-B14F-4D97-AF65-F5344CB8AC3E}">
        <p14:creationId xmlns="" xmlns:p14="http://schemas.microsoft.com/office/powerpoint/2010/main" val="1258265820"/>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336506C-9C41-44E1-750E-F4DF4493F0EC}"/>
              </a:ext>
            </a:extLst>
          </p:cNvPr>
          <p:cNvPicPr>
            <a:picLocks noChangeAspect="1"/>
          </p:cNvPicPr>
          <p:nvPr/>
        </p:nvPicPr>
        <p:blipFill>
          <a:blip r:embed="rId2"/>
          <a:stretch>
            <a:fillRect/>
          </a:stretch>
        </p:blipFill>
        <p:spPr>
          <a:xfrm>
            <a:off x="2769061" y="2984271"/>
            <a:ext cx="1990044" cy="1582990"/>
          </a:xfrm>
          <a:prstGeom prst="rect">
            <a:avLst/>
          </a:prstGeom>
        </p:spPr>
      </p:pic>
      <p:sp>
        <p:nvSpPr>
          <p:cNvPr id="5" name="Title 1">
            <a:extLst>
              <a:ext uri="{FF2B5EF4-FFF2-40B4-BE49-F238E27FC236}">
                <a16:creationId xmlns="" xmlns:a16="http://schemas.microsoft.com/office/drawing/2014/main" id="{B5DA8735-741E-67CD-E79A-73EF365C40BC}"/>
              </a:ext>
            </a:extLst>
          </p:cNvPr>
          <p:cNvSpPr>
            <a:spLocks noGrp="1"/>
          </p:cNvSpPr>
          <p:nvPr>
            <p:ph type="title"/>
          </p:nvPr>
        </p:nvSpPr>
        <p:spPr>
          <a:xfrm>
            <a:off x="457200" y="274638"/>
            <a:ext cx="8229600" cy="385762"/>
          </a:xfrm>
        </p:spPr>
        <p:txBody>
          <a:bodyPr>
            <a:normAutofit/>
          </a:bodyPr>
          <a:lstStyle/>
          <a:p>
            <a:pPr algn="ctr"/>
            <a:r>
              <a:rPr lang="en-US" sz="2400" b="1" dirty="0">
                <a:latin typeface="Consolas" pitchFamily="49" charset="0"/>
              </a:rPr>
              <a:t>System/3 Model 6 (c. 1970) aka IBM 5406</a:t>
            </a:r>
          </a:p>
        </p:txBody>
      </p:sp>
      <p:pic>
        <p:nvPicPr>
          <p:cNvPr id="6" name="Picture 5" descr="Model 6 (1970)">
            <a:extLst>
              <a:ext uri="{FF2B5EF4-FFF2-40B4-BE49-F238E27FC236}">
                <a16:creationId xmlns="" xmlns:a16="http://schemas.microsoft.com/office/drawing/2014/main" id="{94D28FF8-15C7-5480-4712-A514BCDB9699}"/>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2734070" y="793959"/>
            <a:ext cx="3259903" cy="2185461"/>
          </a:xfrm>
          <a:prstGeom prst="rect">
            <a:avLst/>
          </a:prstGeom>
          <a:noFill/>
        </p:spPr>
      </p:pic>
      <p:pic>
        <p:nvPicPr>
          <p:cNvPr id="7" name="Picture 2" descr="http://www.ibmsystem3.nl/5415project/IMG_3258.jpg">
            <a:extLst>
              <a:ext uri="{FF2B5EF4-FFF2-40B4-BE49-F238E27FC236}">
                <a16:creationId xmlns="" xmlns:a16="http://schemas.microsoft.com/office/drawing/2014/main" id="{C815C0E7-4A11-6608-A144-DE27B701497C}"/>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457198" y="3081575"/>
            <a:ext cx="2110653" cy="1582990"/>
          </a:xfrm>
          <a:prstGeom prst="rect">
            <a:avLst/>
          </a:prstGeom>
          <a:noFill/>
        </p:spPr>
      </p:pic>
      <p:pic>
        <p:nvPicPr>
          <p:cNvPr id="8" name="Picture 4" descr="http://www.glennsmuseum.com/pics/ibm_s3_control_panel.jpg">
            <a:extLst>
              <a:ext uri="{FF2B5EF4-FFF2-40B4-BE49-F238E27FC236}">
                <a16:creationId xmlns="" xmlns:a16="http://schemas.microsoft.com/office/drawing/2014/main" id="{966C003F-B36C-51FD-7CB7-B0302864D40E}"/>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457200" y="793959"/>
            <a:ext cx="2110652" cy="2245375"/>
          </a:xfrm>
          <a:prstGeom prst="rect">
            <a:avLst/>
          </a:prstGeom>
          <a:noFill/>
        </p:spPr>
      </p:pic>
      <p:pic>
        <p:nvPicPr>
          <p:cNvPr id="9" name="Picture 5">
            <a:extLst>
              <a:ext uri="{FF2B5EF4-FFF2-40B4-BE49-F238E27FC236}">
                <a16:creationId xmlns="" xmlns:a16="http://schemas.microsoft.com/office/drawing/2014/main" id="{9D8AD98A-2E1E-BA05-B0AA-7940A6AEBA12}"/>
              </a:ext>
            </a:extLst>
          </p:cNvPr>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5504250" y="1670684"/>
            <a:ext cx="2564849" cy="2399376"/>
          </a:xfrm>
          <a:prstGeom prst="rect">
            <a:avLst/>
          </a:prstGeom>
          <a:noFill/>
          <a:ln w="9525">
            <a:noFill/>
            <a:miter lim="800000"/>
            <a:headEnd/>
            <a:tailEnd/>
          </a:ln>
        </p:spPr>
      </p:pic>
      <p:sp>
        <p:nvSpPr>
          <p:cNvPr id="10" name="Down Arrow 7">
            <a:extLst>
              <a:ext uri="{FF2B5EF4-FFF2-40B4-BE49-F238E27FC236}">
                <a16:creationId xmlns="" xmlns:a16="http://schemas.microsoft.com/office/drawing/2014/main" id="{825FE0FF-8FC0-6FEF-3B4F-E3FEC532E77B}"/>
              </a:ext>
            </a:extLst>
          </p:cNvPr>
          <p:cNvSpPr/>
          <p:nvPr/>
        </p:nvSpPr>
        <p:spPr>
          <a:xfrm rot="3077419">
            <a:off x="2433329" y="3199273"/>
            <a:ext cx="457200" cy="6096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29B8AA90-17FA-F579-2EF0-308DB60EBE5E}"/>
              </a:ext>
            </a:extLst>
          </p:cNvPr>
          <p:cNvSpPr txBox="1"/>
          <p:nvPr/>
        </p:nvSpPr>
        <p:spPr>
          <a:xfrm>
            <a:off x="6214414" y="1436123"/>
            <a:ext cx="2638031" cy="400110"/>
          </a:xfrm>
          <a:prstGeom prst="rect">
            <a:avLst/>
          </a:prstGeom>
          <a:noFill/>
        </p:spPr>
        <p:txBody>
          <a:bodyPr wrap="square">
            <a:spAutoFit/>
          </a:bodyPr>
          <a:lstStyle/>
          <a:p>
            <a:pPr algn="r"/>
            <a:r>
              <a:rPr lang="en-US" sz="1000" dirty="0">
                <a:latin typeface="Consolas" panose="020B0609020204030204" pitchFamily="49" charset="0"/>
              </a:rPr>
              <a:t>IBM 2265 Display Station</a:t>
            </a:r>
            <a:br>
              <a:rPr lang="en-US" sz="1000" dirty="0">
                <a:latin typeface="Consolas" panose="020B0609020204030204" pitchFamily="49" charset="0"/>
              </a:rPr>
            </a:br>
            <a:r>
              <a:rPr lang="en-US" sz="1000" dirty="0">
                <a:latin typeface="Consolas" panose="020B0609020204030204" pitchFamily="49" charset="0"/>
              </a:rPr>
              <a:t>64x15 CRT</a:t>
            </a:r>
          </a:p>
        </p:txBody>
      </p:sp>
      <p:sp>
        <p:nvSpPr>
          <p:cNvPr id="12" name="TextBox 11">
            <a:extLst>
              <a:ext uri="{FF2B5EF4-FFF2-40B4-BE49-F238E27FC236}">
                <a16:creationId xmlns="" xmlns:a16="http://schemas.microsoft.com/office/drawing/2014/main" id="{3057B632-D4A2-D59B-CFC3-F4C91155EF89}"/>
              </a:ext>
            </a:extLst>
          </p:cNvPr>
          <p:cNvSpPr txBox="1"/>
          <p:nvPr/>
        </p:nvSpPr>
        <p:spPr>
          <a:xfrm>
            <a:off x="5278665" y="4031350"/>
            <a:ext cx="2895600" cy="215444"/>
          </a:xfrm>
          <a:prstGeom prst="rect">
            <a:avLst/>
          </a:prstGeom>
          <a:noFill/>
        </p:spPr>
        <p:txBody>
          <a:bodyPr wrap="square">
            <a:spAutoFit/>
          </a:bodyPr>
          <a:lstStyle/>
          <a:p>
            <a:pPr algn="r"/>
            <a:r>
              <a:rPr lang="en-US" sz="800" dirty="0">
                <a:latin typeface="Consolas" panose="020B0609020204030204" pitchFamily="49" charset="0"/>
              </a:rPr>
              <a:t>http://www.ibmsystem3.nl/stories/Jenny_C.html</a:t>
            </a:r>
          </a:p>
        </p:txBody>
      </p:sp>
      <p:sp>
        <p:nvSpPr>
          <p:cNvPr id="14" name="TextBox 13"/>
          <p:cNvSpPr txBox="1"/>
          <p:nvPr/>
        </p:nvSpPr>
        <p:spPr>
          <a:xfrm>
            <a:off x="4759105" y="4326011"/>
            <a:ext cx="2023534" cy="338554"/>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LED accessible directly by using machine code instruction </a:t>
            </a:r>
            <a:r>
              <a:rPr lang="en-US" sz="800" b="1" dirty="0" smtClean="0">
                <a:latin typeface="Consolas" pitchFamily="49" charset="0"/>
              </a:rPr>
              <a:t>F0</a:t>
            </a:r>
            <a:r>
              <a:rPr lang="en-US" sz="800" dirty="0" smtClean="0">
                <a:latin typeface="Consolas" pitchFamily="49" charset="0"/>
              </a:rPr>
              <a:t>.</a:t>
            </a:r>
            <a:endParaRPr lang="en-US" sz="800" dirty="0">
              <a:latin typeface="Consolas" pitchFamily="49" charset="0"/>
            </a:endParaRPr>
          </a:p>
        </p:txBody>
      </p:sp>
    </p:spTree>
    <p:extLst>
      <p:ext uri="{BB962C8B-B14F-4D97-AF65-F5344CB8AC3E}">
        <p14:creationId xmlns="" xmlns:p14="http://schemas.microsoft.com/office/powerpoint/2010/main" val="856872524"/>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FB28103-90CB-EADA-3369-3FDF68646C7C}"/>
              </a:ext>
            </a:extLst>
          </p:cNvPr>
          <p:cNvSpPr>
            <a:spLocks noGrp="1"/>
          </p:cNvSpPr>
          <p:nvPr>
            <p:ph type="title"/>
          </p:nvPr>
        </p:nvSpPr>
        <p:spPr>
          <a:xfrm>
            <a:off x="457200" y="274638"/>
            <a:ext cx="8229600" cy="709321"/>
          </a:xfrm>
        </p:spPr>
        <p:txBody>
          <a:bodyPr>
            <a:normAutofit/>
          </a:bodyPr>
          <a:lstStyle/>
          <a:p>
            <a:r>
              <a:rPr lang="en-US" sz="2000" b="1" dirty="0">
                <a:latin typeface="Consolas" pitchFamily="49" charset="0"/>
              </a:rPr>
              <a:t>Spotted in an IBM System/3 Model 6 </a:t>
            </a:r>
            <a:br>
              <a:rPr lang="en-US" sz="2000" b="1" dirty="0">
                <a:latin typeface="Consolas" pitchFamily="49" charset="0"/>
              </a:rPr>
            </a:br>
            <a:r>
              <a:rPr lang="en-US" sz="2000" b="1" dirty="0">
                <a:latin typeface="Consolas" pitchFamily="49" charset="0"/>
              </a:rPr>
              <a:t>“Product Announcement” Brochure</a:t>
            </a:r>
          </a:p>
        </p:txBody>
      </p:sp>
      <p:pic>
        <p:nvPicPr>
          <p:cNvPr id="6" name="Picture 3">
            <a:extLst>
              <a:ext uri="{FF2B5EF4-FFF2-40B4-BE49-F238E27FC236}">
                <a16:creationId xmlns="" xmlns:a16="http://schemas.microsoft.com/office/drawing/2014/main" id="{E85F2540-1729-A952-A2BF-2BF5F77A56F6}"/>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5001654" y="983959"/>
            <a:ext cx="3618471" cy="2162969"/>
          </a:xfrm>
          <a:prstGeom prst="rect">
            <a:avLst/>
          </a:prstGeom>
          <a:noFill/>
          <a:ln w="9525">
            <a:noFill/>
            <a:miter lim="800000"/>
            <a:headEnd/>
            <a:tailEnd/>
          </a:ln>
        </p:spPr>
      </p:pic>
      <p:sp>
        <p:nvSpPr>
          <p:cNvPr id="7" name="Content Placeholder 2">
            <a:extLst>
              <a:ext uri="{FF2B5EF4-FFF2-40B4-BE49-F238E27FC236}">
                <a16:creationId xmlns="" xmlns:a16="http://schemas.microsoft.com/office/drawing/2014/main" id="{00F4D31A-E5E0-FEC3-6D77-6735265F6BB9}"/>
              </a:ext>
            </a:extLst>
          </p:cNvPr>
          <p:cNvSpPr txBox="1">
            <a:spLocks/>
          </p:cNvSpPr>
          <p:nvPr/>
        </p:nvSpPr>
        <p:spPr>
          <a:xfrm>
            <a:off x="457200" y="1722437"/>
            <a:ext cx="8229600" cy="4525963"/>
          </a:xfrm>
          <a:prstGeom prst="rect">
            <a:avLst/>
          </a:prstGeom>
        </p:spPr>
        <p:txBody>
          <a:bodyPr vert="horz" lIns="91440" tIns="45720" rIns="91440" bIns="45720" rtlCol="0">
            <a:normAutofit/>
          </a:bodyPr>
          <a:lstStyle/>
          <a:p>
            <a:pPr marL="800100" lvl="1" indent="-342900">
              <a:spcBef>
                <a:spcPct val="20000"/>
              </a:spcBef>
              <a:buFont typeface="Arial" pitchFamily="34" charset="0"/>
              <a:buChar cha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a:extLst>
              <a:ext uri="{FF2B5EF4-FFF2-40B4-BE49-F238E27FC236}">
                <a16:creationId xmlns="" xmlns:a16="http://schemas.microsoft.com/office/drawing/2014/main" id="{233164C4-B175-5F88-8150-580B73DC19B5}"/>
              </a:ext>
            </a:extLst>
          </p:cNvPr>
          <p:cNvSpPr/>
          <p:nvPr/>
        </p:nvSpPr>
        <p:spPr>
          <a:xfrm>
            <a:off x="-257175" y="4176334"/>
            <a:ext cx="6019800" cy="276999"/>
          </a:xfrm>
          <a:prstGeom prst="rect">
            <a:avLst/>
          </a:prstGeom>
        </p:spPr>
        <p:txBody>
          <a:bodyPr wrap="square">
            <a:spAutoFit/>
          </a:bodyPr>
          <a:lstStyle/>
          <a:p>
            <a:pPr marL="800100" lvl="1" indent="-342900">
              <a:spcBef>
                <a:spcPct val="20000"/>
              </a:spcBef>
            </a:pPr>
            <a:r>
              <a:rPr lang="en-US" sz="1200" dirty="0">
                <a:latin typeface="Consolas" pitchFamily="49" charset="0"/>
              </a:rPr>
              <a:t>https://ed-thelen.org/comp-hist/IBM-ProdAnn/sys3m6.pdf </a:t>
            </a:r>
          </a:p>
        </p:txBody>
      </p:sp>
      <p:sp>
        <p:nvSpPr>
          <p:cNvPr id="10" name="TextBox 9">
            <a:extLst>
              <a:ext uri="{FF2B5EF4-FFF2-40B4-BE49-F238E27FC236}">
                <a16:creationId xmlns="" xmlns:a16="http://schemas.microsoft.com/office/drawing/2014/main" id="{D2642E9B-EAAA-BA71-D469-E5562F8623FE}"/>
              </a:ext>
            </a:extLst>
          </p:cNvPr>
          <p:cNvSpPr txBox="1"/>
          <p:nvPr/>
        </p:nvSpPr>
        <p:spPr>
          <a:xfrm>
            <a:off x="5001654" y="3200588"/>
            <a:ext cx="3618471" cy="1169551"/>
          </a:xfrm>
          <a:prstGeom prst="rect">
            <a:avLst/>
          </a:prstGeom>
          <a:solidFill>
            <a:srgbClr val="FFC000"/>
          </a:solidFill>
        </p:spPr>
        <p:txBody>
          <a:bodyPr wrap="square" rtlCol="0">
            <a:spAutoFit/>
          </a:bodyPr>
          <a:lstStyle/>
          <a:p>
            <a:r>
              <a:rPr lang="en-US" sz="1400" dirty="0">
                <a:latin typeface="Consolas" pitchFamily="49" charset="0"/>
              </a:rPr>
              <a:t>Earliest use of an audio tape cassette for digital data storage?</a:t>
            </a:r>
          </a:p>
          <a:p>
            <a:endParaRPr lang="en-US" sz="1400" dirty="0">
              <a:latin typeface="Consolas" pitchFamily="49" charset="0"/>
            </a:endParaRPr>
          </a:p>
          <a:p>
            <a:r>
              <a:rPr lang="en-US" sz="1400" dirty="0">
                <a:latin typeface="Consolas" pitchFamily="49" charset="0"/>
              </a:rPr>
              <a:t>This is the same Carry </a:t>
            </a:r>
            <a:r>
              <a:rPr lang="en-US" sz="1400" dirty="0" err="1">
                <a:latin typeface="Consolas" pitchFamily="49" charset="0"/>
              </a:rPr>
              <a:t>Corder</a:t>
            </a:r>
            <a:r>
              <a:rPr lang="en-US" sz="1400" dirty="0">
                <a:latin typeface="Consolas" pitchFamily="49" charset="0"/>
              </a:rPr>
              <a:t> used on SCAMP!</a:t>
            </a:r>
          </a:p>
        </p:txBody>
      </p:sp>
      <p:grpSp>
        <p:nvGrpSpPr>
          <p:cNvPr id="12" name="Group 11">
            <a:extLst>
              <a:ext uri="{FF2B5EF4-FFF2-40B4-BE49-F238E27FC236}">
                <a16:creationId xmlns="" xmlns:a16="http://schemas.microsoft.com/office/drawing/2014/main" id="{E5042FBE-D6EB-29ED-0EE0-9B3B888CE2A8}"/>
              </a:ext>
            </a:extLst>
          </p:cNvPr>
          <p:cNvGrpSpPr/>
          <p:nvPr/>
        </p:nvGrpSpPr>
        <p:grpSpPr>
          <a:xfrm>
            <a:off x="205647" y="998538"/>
            <a:ext cx="3859715" cy="3154363"/>
            <a:chOff x="205647" y="1201836"/>
            <a:chExt cx="4971190" cy="4202830"/>
          </a:xfrm>
        </p:grpSpPr>
        <p:pic>
          <p:nvPicPr>
            <p:cNvPr id="5" name="Picture 2">
              <a:extLst>
                <a:ext uri="{FF2B5EF4-FFF2-40B4-BE49-F238E27FC236}">
                  <a16:creationId xmlns="" xmlns:a16="http://schemas.microsoft.com/office/drawing/2014/main" id="{08F08352-8D23-5E34-2CBA-E06D1076A75F}"/>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304800" y="1646237"/>
              <a:ext cx="4872037" cy="3758429"/>
            </a:xfrm>
            <a:prstGeom prst="rect">
              <a:avLst/>
            </a:prstGeom>
            <a:noFill/>
            <a:ln w="9525">
              <a:noFill/>
              <a:miter lim="800000"/>
              <a:headEnd/>
              <a:tailEnd/>
            </a:ln>
          </p:spPr>
        </p:pic>
        <p:sp>
          <p:nvSpPr>
            <p:cNvPr id="8" name="Down Arrow 6">
              <a:extLst>
                <a:ext uri="{FF2B5EF4-FFF2-40B4-BE49-F238E27FC236}">
                  <a16:creationId xmlns="" xmlns:a16="http://schemas.microsoft.com/office/drawing/2014/main" id="{5421C7B1-37CC-DAB2-7C29-572E82E19371}"/>
                </a:ext>
              </a:extLst>
            </p:cNvPr>
            <p:cNvSpPr/>
            <p:nvPr/>
          </p:nvSpPr>
          <p:spPr>
            <a:xfrm rot="1381085">
              <a:off x="4396757" y="3044857"/>
              <a:ext cx="457200" cy="6096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662786E-17D0-F028-C013-CD4F9D11BA9B}"/>
                </a:ext>
              </a:extLst>
            </p:cNvPr>
            <p:cNvSpPr txBox="1"/>
            <p:nvPr/>
          </p:nvSpPr>
          <p:spPr>
            <a:xfrm>
              <a:off x="205647" y="1201836"/>
              <a:ext cx="1957587" cy="369332"/>
            </a:xfrm>
            <a:prstGeom prst="rect">
              <a:avLst/>
            </a:prstGeom>
            <a:noFill/>
          </p:spPr>
          <p:txBody>
            <a:bodyPr wrap="none" rtlCol="0">
              <a:spAutoFit/>
            </a:bodyPr>
            <a:lstStyle/>
            <a:p>
              <a:r>
                <a:rPr lang="en-US" dirty="0">
                  <a:latin typeface="Consolas" pitchFamily="49" charset="0"/>
                </a:rPr>
                <a:t>C.E. Equipment</a:t>
              </a:r>
            </a:p>
          </p:txBody>
        </p:sp>
      </p:grpSp>
      <p:cxnSp>
        <p:nvCxnSpPr>
          <p:cNvPr id="14" name="Straight Connector 13"/>
          <p:cNvCxnSpPr/>
          <p:nvPr/>
        </p:nvCxnSpPr>
        <p:spPr>
          <a:xfrm>
            <a:off x="5444067" y="1722437"/>
            <a:ext cx="22944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3724441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B6AA5080-A626-9EB5-EB80-F8AED8A90430}"/>
              </a:ext>
            </a:extLst>
          </p:cNvPr>
          <p:cNvSpPr txBox="1">
            <a:spLocks/>
          </p:cNvSpPr>
          <p:nvPr/>
        </p:nvSpPr>
        <p:spPr>
          <a:xfrm>
            <a:off x="457200" y="274638"/>
            <a:ext cx="8229600" cy="534987"/>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1800" b="1" dirty="0">
                <a:latin typeface="Consolas" pitchFamily="49" charset="0"/>
              </a:rPr>
              <a:t>On the IBM System/3 Model </a:t>
            </a:r>
            <a:r>
              <a:rPr lang="en-US" sz="1800" b="1" dirty="0" smtClean="0">
                <a:latin typeface="Consolas" pitchFamily="49" charset="0"/>
              </a:rPr>
              <a:t>6…</a:t>
            </a:r>
            <a:r>
              <a:rPr lang="en-US" sz="1800" b="1" dirty="0">
                <a:latin typeface="Consolas" pitchFamily="49" charset="0"/>
              </a:rPr>
              <a:t/>
            </a:r>
            <a:br>
              <a:rPr lang="en-US" sz="1800" b="1" dirty="0">
                <a:latin typeface="Consolas" pitchFamily="49" charset="0"/>
              </a:rPr>
            </a:br>
            <a:r>
              <a:rPr lang="en-US" sz="1800" b="1" dirty="0">
                <a:latin typeface="Consolas" pitchFamily="49" charset="0"/>
              </a:rPr>
              <a:t>from Glenn </a:t>
            </a:r>
            <a:r>
              <a:rPr lang="en-US" sz="1800" b="1" dirty="0" smtClean="0">
                <a:latin typeface="Consolas" pitchFamily="49" charset="0"/>
              </a:rPr>
              <a:t>Henry (</a:t>
            </a:r>
            <a:r>
              <a:rPr lang="en-US" sz="1800" b="1" dirty="0" err="1" smtClean="0">
                <a:latin typeface="Consolas" pitchFamily="49" charset="0"/>
              </a:rPr>
              <a:t>IBMer</a:t>
            </a:r>
            <a:r>
              <a:rPr lang="en-US" sz="1800" b="1" dirty="0" smtClean="0">
                <a:latin typeface="Consolas" pitchFamily="49" charset="0"/>
              </a:rPr>
              <a:t> involved in BASIC dev. </a:t>
            </a:r>
            <a:r>
              <a:rPr lang="en-US" sz="1800" b="1" dirty="0" smtClean="0">
                <a:latin typeface="Consolas" pitchFamily="49" charset="0"/>
              </a:rPr>
              <a:t>o</a:t>
            </a:r>
            <a:r>
              <a:rPr lang="en-US" sz="1800" b="1" dirty="0" smtClean="0">
                <a:latin typeface="Consolas" pitchFamily="49" charset="0"/>
              </a:rPr>
              <a:t>n S/3)</a:t>
            </a:r>
            <a:endParaRPr lang="en-US" sz="1800" b="1" dirty="0">
              <a:latin typeface="Consolas" pitchFamily="49" charset="0"/>
            </a:endParaRPr>
          </a:p>
        </p:txBody>
      </p:sp>
      <p:sp>
        <p:nvSpPr>
          <p:cNvPr id="8" name="Content Placeholder 2">
            <a:extLst>
              <a:ext uri="{FF2B5EF4-FFF2-40B4-BE49-F238E27FC236}">
                <a16:creationId xmlns="" xmlns:a16="http://schemas.microsoft.com/office/drawing/2014/main" id="{0A7F50EA-E5F8-7EA4-87CC-E14750B9237B}"/>
              </a:ext>
            </a:extLst>
          </p:cNvPr>
          <p:cNvSpPr txBox="1">
            <a:spLocks/>
          </p:cNvSpPr>
          <p:nvPr/>
        </p:nvSpPr>
        <p:spPr>
          <a:xfrm>
            <a:off x="296334" y="1142206"/>
            <a:ext cx="8712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400" dirty="0">
                <a:latin typeface="Consolas" pitchFamily="49" charset="0"/>
              </a:rPr>
              <a:t>“System/3 Model 6 was designed for interactive usage…” (BASIC OS, RPG II, CRT)</a:t>
            </a:r>
          </a:p>
          <a:p>
            <a:pPr fontAlgn="auto">
              <a:spcAft>
                <a:spcPts val="0"/>
              </a:spcAft>
            </a:pPr>
            <a:endParaRPr lang="en-US" sz="1400" dirty="0">
              <a:latin typeface="Consolas" pitchFamily="49" charset="0"/>
            </a:endParaRPr>
          </a:p>
          <a:p>
            <a:pPr fontAlgn="auto">
              <a:spcAft>
                <a:spcPts val="0"/>
              </a:spcAft>
            </a:pPr>
            <a:r>
              <a:rPr lang="en-US" sz="1400" dirty="0">
                <a:latin typeface="Consolas" pitchFamily="49" charset="0"/>
              </a:rPr>
              <a:t>“This was probably the worst architecture ever imagined for engineering </a:t>
            </a:r>
          </a:p>
          <a:p>
            <a:pPr marL="0" indent="0" fontAlgn="auto">
              <a:spcAft>
                <a:spcPts val="0"/>
              </a:spcAft>
              <a:buNone/>
            </a:pPr>
            <a:r>
              <a:rPr lang="en-US" sz="1400" dirty="0">
                <a:latin typeface="Consolas" pitchFamily="49" charset="0"/>
              </a:rPr>
              <a:t>     and scientific computing”</a:t>
            </a:r>
          </a:p>
          <a:p>
            <a:pPr fontAlgn="auto">
              <a:spcAft>
                <a:spcPts val="0"/>
              </a:spcAft>
            </a:pPr>
            <a:endParaRPr lang="en-US" sz="1400" dirty="0">
              <a:latin typeface="Consolas" pitchFamily="49" charset="0"/>
            </a:endParaRPr>
          </a:p>
          <a:p>
            <a:pPr fontAlgn="auto">
              <a:spcAft>
                <a:spcPts val="0"/>
              </a:spcAft>
            </a:pPr>
            <a:r>
              <a:rPr lang="en-US" sz="1400" dirty="0">
                <a:latin typeface="Consolas" pitchFamily="49" charset="0"/>
              </a:rPr>
              <a:t>“this system could do what the Apple II did, only much better (internal fixed disk, 64KB virtual memory, etc.), and </a:t>
            </a:r>
            <a:r>
              <a:rPr lang="en-US" sz="1400" b="1" dirty="0">
                <a:latin typeface="Consolas" pitchFamily="49" charset="0"/>
              </a:rPr>
              <a:t>9 years earlier.</a:t>
            </a:r>
            <a:r>
              <a:rPr lang="en-US" sz="1400" dirty="0">
                <a:latin typeface="Consolas" pitchFamily="49" charset="0"/>
              </a:rPr>
              <a:t>”</a:t>
            </a:r>
          </a:p>
          <a:p>
            <a:pPr lvl="1" fontAlgn="auto">
              <a:spcAft>
                <a:spcPts val="0"/>
              </a:spcAft>
            </a:pPr>
            <a:r>
              <a:rPr lang="en-US" sz="1400" dirty="0">
                <a:latin typeface="Consolas" pitchFamily="49" charset="0"/>
              </a:rPr>
              <a:t>Except:  “it weighed 1,300 </a:t>
            </a:r>
            <a:r>
              <a:rPr lang="en-US" sz="1400" dirty="0" err="1">
                <a:latin typeface="Consolas" pitchFamily="49" charset="0"/>
              </a:rPr>
              <a:t>lbs</a:t>
            </a:r>
            <a:r>
              <a:rPr lang="en-US" sz="1400" dirty="0">
                <a:latin typeface="Consolas" pitchFamily="49" charset="0"/>
              </a:rPr>
              <a:t>, it used 220V power, and it rented for about $1,000 a month.”</a:t>
            </a:r>
          </a:p>
          <a:p>
            <a:pPr lvl="1" fontAlgn="auto">
              <a:spcAft>
                <a:spcPts val="0"/>
              </a:spcAft>
            </a:pPr>
            <a:endParaRPr lang="en-US" sz="1400" dirty="0">
              <a:latin typeface="Consolas" pitchFamily="49" charset="0"/>
            </a:endParaRPr>
          </a:p>
          <a:p>
            <a:pPr fontAlgn="auto">
              <a:spcAft>
                <a:spcPts val="0"/>
              </a:spcAft>
            </a:pPr>
            <a:r>
              <a:rPr lang="en-US" sz="1400" dirty="0">
                <a:latin typeface="Consolas" pitchFamily="49" charset="0"/>
              </a:rPr>
              <a:t>“In spite of my complaints about the System/3 instruction set, the </a:t>
            </a:r>
            <a:r>
              <a:rPr lang="en-US" sz="1400" b="1" dirty="0">
                <a:latin typeface="Consolas" pitchFamily="49" charset="0"/>
              </a:rPr>
              <a:t>BASIC system actually performed well.</a:t>
            </a:r>
            <a:r>
              <a:rPr lang="en-US" sz="1400" dirty="0">
                <a:latin typeface="Consolas" pitchFamily="49" charset="0"/>
              </a:rPr>
              <a:t>”</a:t>
            </a:r>
          </a:p>
          <a:p>
            <a:pPr fontAlgn="auto">
              <a:spcAft>
                <a:spcPts val="0"/>
              </a:spcAft>
            </a:pPr>
            <a:endParaRPr lang="en-US" sz="1400" dirty="0">
              <a:latin typeface="Consolas" pitchFamily="49" charset="0"/>
            </a:endParaRPr>
          </a:p>
        </p:txBody>
      </p:sp>
      <p:sp>
        <p:nvSpPr>
          <p:cNvPr id="9" name="Rectangle 8">
            <a:extLst>
              <a:ext uri="{FF2B5EF4-FFF2-40B4-BE49-F238E27FC236}">
                <a16:creationId xmlns="" xmlns:a16="http://schemas.microsoft.com/office/drawing/2014/main" id="{5BEFF2D0-DF46-6C2F-B971-A6F2E3BA6BC1}"/>
              </a:ext>
            </a:extLst>
          </p:cNvPr>
          <p:cNvSpPr/>
          <p:nvPr/>
        </p:nvSpPr>
        <p:spPr>
          <a:xfrm>
            <a:off x="3157349" y="6019800"/>
            <a:ext cx="5561138" cy="369332"/>
          </a:xfrm>
          <a:prstGeom prst="rect">
            <a:avLst/>
          </a:prstGeom>
        </p:spPr>
        <p:txBody>
          <a:bodyPr wrap="none">
            <a:spAutoFit/>
          </a:bodyPr>
          <a:lstStyle/>
          <a:p>
            <a:pPr defTabSz="914400" fontAlgn="auto">
              <a:spcBef>
                <a:spcPts val="0"/>
              </a:spcBef>
              <a:spcAft>
                <a:spcPts val="0"/>
              </a:spcAft>
            </a:pPr>
            <a:r>
              <a:rPr lang="en-US" dirty="0">
                <a:solidFill>
                  <a:prstClr val="black"/>
                </a:solidFill>
                <a:latin typeface="Courier New" pitchFamily="49" charset="0"/>
                <a:ea typeface="+mn-ea"/>
                <a:cs typeface="Courier New" pitchFamily="49" charset="0"/>
              </a:rPr>
              <a:t>http://www.glennsmuseum.com/items/s3m6/</a:t>
            </a:r>
          </a:p>
        </p:txBody>
      </p:sp>
    </p:spTree>
    <p:extLst>
      <p:ext uri="{BB962C8B-B14F-4D97-AF65-F5344CB8AC3E}">
        <p14:creationId xmlns="" xmlns:p14="http://schemas.microsoft.com/office/powerpoint/2010/main" val="485394520"/>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C40F0671-AE3F-214F-BF02-FD11B378415D}"/>
              </a:ext>
            </a:extLst>
          </p:cNvPr>
          <p:cNvSpPr>
            <a:spLocks noGrp="1"/>
          </p:cNvSpPr>
          <p:nvPr>
            <p:ph type="title"/>
          </p:nvPr>
        </p:nvSpPr>
        <p:spPr>
          <a:xfrm>
            <a:off x="2435150" y="274638"/>
            <a:ext cx="6251650" cy="455972"/>
          </a:xfrm>
        </p:spPr>
        <p:txBody>
          <a:bodyPr>
            <a:normAutofit fontScale="90000"/>
          </a:bodyPr>
          <a:lstStyle/>
          <a:p>
            <a:r>
              <a:rPr lang="en-US" sz="3000" b="1" dirty="0">
                <a:latin typeface="Consolas" pitchFamily="49" charset="0"/>
              </a:rPr>
              <a:t>IBM System/3 Assembly Example</a:t>
            </a:r>
            <a:endParaRPr lang="en-US" sz="3000" b="1" dirty="0"/>
          </a:p>
        </p:txBody>
      </p:sp>
      <p:pic>
        <p:nvPicPr>
          <p:cNvPr id="5" name="Picture 2">
            <a:extLst>
              <a:ext uri="{FF2B5EF4-FFF2-40B4-BE49-F238E27FC236}">
                <a16:creationId xmlns="" xmlns:a16="http://schemas.microsoft.com/office/drawing/2014/main" id="{CE84F7C7-369E-00E8-D98F-9E05162CB269}"/>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76200" y="981971"/>
            <a:ext cx="12565331" cy="2743200"/>
          </a:xfrm>
          <a:prstGeom prst="rect">
            <a:avLst/>
          </a:prstGeom>
          <a:noFill/>
          <a:ln w="9525">
            <a:noFill/>
            <a:miter lim="800000"/>
            <a:headEnd/>
            <a:tailEnd/>
          </a:ln>
        </p:spPr>
      </p:pic>
      <p:sp>
        <p:nvSpPr>
          <p:cNvPr id="6" name="TextBox 5">
            <a:extLst>
              <a:ext uri="{FF2B5EF4-FFF2-40B4-BE49-F238E27FC236}">
                <a16:creationId xmlns="" xmlns:a16="http://schemas.microsoft.com/office/drawing/2014/main" id="{24ECE26D-F9DB-74E7-4413-50F77BB746AD}"/>
              </a:ext>
            </a:extLst>
          </p:cNvPr>
          <p:cNvSpPr txBox="1"/>
          <p:nvPr/>
        </p:nvSpPr>
        <p:spPr>
          <a:xfrm>
            <a:off x="142875" y="677171"/>
            <a:ext cx="1306063" cy="276999"/>
          </a:xfrm>
          <a:prstGeom prst="rect">
            <a:avLst/>
          </a:prstGeom>
          <a:noFill/>
        </p:spPr>
        <p:txBody>
          <a:bodyPr wrap="none" rtlCol="0">
            <a:spAutoFit/>
          </a:bodyPr>
          <a:lstStyle/>
          <a:p>
            <a:r>
              <a:rPr lang="en-US" sz="1200" b="1" dirty="0"/>
              <a:t>ADDR  OBJ. CODE</a:t>
            </a:r>
          </a:p>
        </p:txBody>
      </p:sp>
      <p:cxnSp>
        <p:nvCxnSpPr>
          <p:cNvPr id="7" name="Straight Arrow Connector 6">
            <a:extLst>
              <a:ext uri="{FF2B5EF4-FFF2-40B4-BE49-F238E27FC236}">
                <a16:creationId xmlns="" xmlns:a16="http://schemas.microsoft.com/office/drawing/2014/main" id="{6B5A7131-DF12-ACB8-683E-904B3891DAAF}"/>
              </a:ext>
            </a:extLst>
          </p:cNvPr>
          <p:cNvCxnSpPr/>
          <p:nvPr/>
        </p:nvCxnSpPr>
        <p:spPr>
          <a:xfrm>
            <a:off x="682662" y="542925"/>
            <a:ext cx="3138" cy="3353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833724BD-7C4A-A49D-0A7C-ACA803BA9279}"/>
              </a:ext>
            </a:extLst>
          </p:cNvPr>
          <p:cNvSpPr/>
          <p:nvPr/>
        </p:nvSpPr>
        <p:spPr>
          <a:xfrm>
            <a:off x="142875" y="4030867"/>
            <a:ext cx="8763000" cy="584775"/>
          </a:xfrm>
          <a:prstGeom prst="rect">
            <a:avLst/>
          </a:prstGeom>
        </p:spPr>
        <p:txBody>
          <a:bodyPr wrap="square">
            <a:spAutoFit/>
          </a:bodyPr>
          <a:lstStyle/>
          <a:p>
            <a:r>
              <a:rPr lang="en-US" sz="800" dirty="0">
                <a:latin typeface="Courier New" pitchFamily="49" charset="0"/>
                <a:cs typeface="Courier New" pitchFamily="49" charset="0"/>
              </a:rPr>
              <a:t>http://www.bitsavers.org/pdf/ibm/system3/plm/LY34-0001-1_System3_Model_6_BASIC_Logic_Manual_Jan72.pdf</a:t>
            </a:r>
          </a:p>
          <a:p>
            <a:r>
              <a:rPr lang="en-US" sz="800" dirty="0">
                <a:latin typeface="Courier New" pitchFamily="49" charset="0"/>
                <a:cs typeface="Courier New" pitchFamily="49" charset="0"/>
              </a:rPr>
              <a:t>https://bitsavers.org/pdf/ibm/system3/assembler/SC21-7509-7_System3_Basic_Assembler_Reference_Manual.pdf</a:t>
            </a:r>
          </a:p>
          <a:p>
            <a:r>
              <a:rPr lang="en-US" sz="800" dirty="0">
                <a:latin typeface="Courier New" pitchFamily="49" charset="0"/>
                <a:cs typeface="Courier New" pitchFamily="49" charset="0"/>
              </a:rPr>
              <a:t>http://www.bitsavers.org/pdf/ibm/system3/</a:t>
            </a:r>
          </a:p>
          <a:p>
            <a:r>
              <a:rPr lang="en-US" sz="800" dirty="0">
                <a:latin typeface="Courier New" pitchFamily="49" charset="0"/>
                <a:cs typeface="Courier New" pitchFamily="49" charset="0"/>
              </a:rPr>
              <a:t>  GA21-9236-1_IBM_System-3_Model_8_10_12_15_Components_Reference_Manual_Nov77.pdf  (page 33 for F0 LED notes)</a:t>
            </a:r>
          </a:p>
        </p:txBody>
      </p:sp>
      <p:sp>
        <p:nvSpPr>
          <p:cNvPr id="9" name="Right Arrow 8"/>
          <p:cNvSpPr/>
          <p:nvPr/>
        </p:nvSpPr>
        <p:spPr>
          <a:xfrm rot="13454481">
            <a:off x="6287590" y="3516164"/>
            <a:ext cx="566057" cy="418011"/>
          </a:xfrm>
          <a:prstGeom prst="right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0000"/>
              </a:solidFill>
            </a:endParaRPr>
          </a:p>
        </p:txBody>
      </p:sp>
      <p:sp>
        <p:nvSpPr>
          <p:cNvPr id="10" name="TextBox 9"/>
          <p:cNvSpPr txBox="1"/>
          <p:nvPr/>
        </p:nvSpPr>
        <p:spPr>
          <a:xfrm>
            <a:off x="6879166" y="3923145"/>
            <a:ext cx="1807634" cy="215444"/>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Humans wrote this? Yikes.</a:t>
            </a:r>
            <a:endParaRPr lang="en-US" sz="800" dirty="0">
              <a:latin typeface="Consolas" pitchFamily="49" charset="0"/>
            </a:endParaRPr>
          </a:p>
        </p:txBody>
      </p:sp>
    </p:spTree>
    <p:extLst>
      <p:ext uri="{BB962C8B-B14F-4D97-AF65-F5344CB8AC3E}">
        <p14:creationId xmlns="" xmlns:p14="http://schemas.microsoft.com/office/powerpoint/2010/main" val="730943642"/>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216D890E-44E3-E935-C3F2-1017A302079F}"/>
              </a:ext>
            </a:extLst>
          </p:cNvPr>
          <p:cNvSpPr>
            <a:spLocks noGrp="1"/>
          </p:cNvSpPr>
          <p:nvPr>
            <p:ph type="title"/>
          </p:nvPr>
        </p:nvSpPr>
        <p:spPr>
          <a:xfrm>
            <a:off x="457200" y="237572"/>
            <a:ext cx="8229600" cy="386130"/>
          </a:xfrm>
        </p:spPr>
        <p:txBody>
          <a:bodyPr>
            <a:normAutofit/>
          </a:bodyPr>
          <a:lstStyle/>
          <a:p>
            <a:pPr algn="ctr"/>
            <a:r>
              <a:rPr lang="en-US" sz="2400" b="1" dirty="0">
                <a:latin typeface="Consolas" pitchFamily="49" charset="0"/>
              </a:rPr>
              <a:t>Using 5110VEMU (PALM emulator)</a:t>
            </a:r>
          </a:p>
        </p:txBody>
      </p:sp>
      <p:sp>
        <p:nvSpPr>
          <p:cNvPr id="12" name="Rectangle 11">
            <a:extLst>
              <a:ext uri="{FF2B5EF4-FFF2-40B4-BE49-F238E27FC236}">
                <a16:creationId xmlns="" xmlns:a16="http://schemas.microsoft.com/office/drawing/2014/main" id="{70FC1BB4-8BE8-43C0-F88C-8E38B5FFFF51}"/>
              </a:ext>
            </a:extLst>
          </p:cNvPr>
          <p:cNvSpPr/>
          <p:nvPr/>
        </p:nvSpPr>
        <p:spPr>
          <a:xfrm>
            <a:off x="3886200" y="6260068"/>
            <a:ext cx="4996881" cy="369332"/>
          </a:xfrm>
          <a:prstGeom prst="rect">
            <a:avLst/>
          </a:prstGeom>
        </p:spPr>
        <p:txBody>
          <a:bodyPr wrap="none">
            <a:spAutoFit/>
          </a:bodyPr>
          <a:lstStyle/>
          <a:p>
            <a:r>
              <a:rPr lang="en-US" dirty="0">
                <a:latin typeface="Consolas" panose="020B0609020204030204" pitchFamily="49" charset="0"/>
              </a:rPr>
              <a:t>https://github.com/voidstar78/5110VEMU</a:t>
            </a:r>
          </a:p>
        </p:txBody>
      </p:sp>
      <p:grpSp>
        <p:nvGrpSpPr>
          <p:cNvPr id="2" name="Group 18">
            <a:extLst>
              <a:ext uri="{FF2B5EF4-FFF2-40B4-BE49-F238E27FC236}">
                <a16:creationId xmlns="" xmlns:a16="http://schemas.microsoft.com/office/drawing/2014/main" id="{78FB9062-C429-06F0-46AA-9B6D4B5EB5ED}"/>
              </a:ext>
            </a:extLst>
          </p:cNvPr>
          <p:cNvGrpSpPr/>
          <p:nvPr/>
        </p:nvGrpSpPr>
        <p:grpSpPr>
          <a:xfrm>
            <a:off x="952500" y="597598"/>
            <a:ext cx="7427536" cy="4123301"/>
            <a:chOff x="152400" y="826198"/>
            <a:chExt cx="8894386" cy="5456271"/>
          </a:xfrm>
        </p:grpSpPr>
        <p:pic>
          <p:nvPicPr>
            <p:cNvPr id="4" name="Picture 2">
              <a:extLst>
                <a:ext uri="{FF2B5EF4-FFF2-40B4-BE49-F238E27FC236}">
                  <a16:creationId xmlns="" xmlns:a16="http://schemas.microsoft.com/office/drawing/2014/main" id="{777C9910-8A7E-48E3-A84A-F219A42CAB3A}"/>
                </a:ext>
              </a:extLst>
            </p:cNvPr>
            <p:cNvPicPr>
              <a:picLocks noChangeAspect="1" noChangeArrowheads="1"/>
            </p:cNvPicPr>
            <p:nvPr/>
          </p:nvPicPr>
          <p:blipFill>
            <a:blip r:embed="rId2" cstate="print"/>
            <a:srcRect/>
            <a:stretch>
              <a:fillRect/>
            </a:stretch>
          </p:blipFill>
          <p:spPr bwMode="auto">
            <a:xfrm>
              <a:off x="157650" y="826198"/>
              <a:ext cx="8889136" cy="2999654"/>
            </a:xfrm>
            <a:prstGeom prst="rect">
              <a:avLst/>
            </a:prstGeom>
            <a:noFill/>
            <a:ln w="9525">
              <a:noFill/>
              <a:miter lim="800000"/>
              <a:headEnd/>
              <a:tailEnd/>
            </a:ln>
          </p:spPr>
        </p:pic>
        <p:pic>
          <p:nvPicPr>
            <p:cNvPr id="5" name="Picture 3">
              <a:extLst>
                <a:ext uri="{FF2B5EF4-FFF2-40B4-BE49-F238E27FC236}">
                  <a16:creationId xmlns="" xmlns:a16="http://schemas.microsoft.com/office/drawing/2014/main" id="{BFE8D572-2617-BA77-9540-CAFA7D727034}"/>
                </a:ext>
              </a:extLst>
            </p:cNvPr>
            <p:cNvPicPr>
              <a:picLocks noChangeAspect="1" noChangeArrowheads="1"/>
            </p:cNvPicPr>
            <p:nvPr/>
          </p:nvPicPr>
          <p:blipFill>
            <a:blip r:embed="rId3" cstate="print"/>
            <a:srcRect/>
            <a:stretch>
              <a:fillRect/>
            </a:stretch>
          </p:blipFill>
          <p:spPr bwMode="auto">
            <a:xfrm>
              <a:off x="152400" y="3950398"/>
              <a:ext cx="7315200" cy="2324100"/>
            </a:xfrm>
            <a:prstGeom prst="rect">
              <a:avLst/>
            </a:prstGeom>
            <a:noFill/>
            <a:ln w="9525">
              <a:noFill/>
              <a:miter lim="800000"/>
              <a:headEnd/>
              <a:tailEnd/>
            </a:ln>
          </p:spPr>
        </p:pic>
        <p:cxnSp>
          <p:nvCxnSpPr>
            <p:cNvPr id="6" name="Straight Arrow Connector 5">
              <a:extLst>
                <a:ext uri="{FF2B5EF4-FFF2-40B4-BE49-F238E27FC236}">
                  <a16:creationId xmlns="" xmlns:a16="http://schemas.microsoft.com/office/drawing/2014/main" id="{D55CBAA3-A827-0C88-CE53-93C55C7487F4}"/>
                </a:ext>
              </a:extLst>
            </p:cNvPr>
            <p:cNvCxnSpPr/>
            <p:nvPr/>
          </p:nvCxnSpPr>
          <p:spPr>
            <a:xfrm flipH="1">
              <a:off x="762000" y="3721798"/>
              <a:ext cx="20574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994C6A7B-F446-CA06-C9FC-066CA0683C01}"/>
                </a:ext>
              </a:extLst>
            </p:cNvPr>
            <p:cNvCxnSpPr/>
            <p:nvPr/>
          </p:nvCxnSpPr>
          <p:spPr>
            <a:xfrm>
              <a:off x="838200" y="4559998"/>
              <a:ext cx="42672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C5D89B5F-60D5-3590-8E0D-6AB53A341207}"/>
                </a:ext>
              </a:extLst>
            </p:cNvPr>
            <p:cNvSpPr/>
            <p:nvPr/>
          </p:nvSpPr>
          <p:spPr>
            <a:xfrm>
              <a:off x="193403" y="1552905"/>
              <a:ext cx="3035235" cy="366547"/>
            </a:xfrm>
            <a:prstGeom prst="rect">
              <a:avLst/>
            </a:prstGeom>
          </p:spPr>
          <p:txBody>
            <a:bodyPr wrap="none">
              <a:spAutoFit/>
            </a:bodyPr>
            <a:lstStyle/>
            <a:p>
              <a:r>
                <a:rPr lang="en-US" sz="1200" dirty="0">
                  <a:solidFill>
                    <a:schemeClr val="bg1"/>
                  </a:solidFill>
                </a:rPr>
                <a:t>0x0800 + </a:t>
              </a:r>
              <a:r>
                <a:rPr lang="en-US" sz="1200" dirty="0" smtClean="0">
                  <a:solidFill>
                    <a:schemeClr val="bg1"/>
                  </a:solidFill>
                </a:rPr>
                <a:t>(0xC8 </a:t>
              </a:r>
              <a:r>
                <a:rPr lang="en-US" sz="1200" dirty="0">
                  <a:solidFill>
                    <a:schemeClr val="bg1"/>
                  </a:solidFill>
                </a:rPr>
                <a:t>+ </a:t>
              </a:r>
              <a:r>
                <a:rPr lang="en-US" sz="1200" dirty="0" smtClean="0">
                  <a:solidFill>
                    <a:schemeClr val="bg1"/>
                  </a:solidFill>
                </a:rPr>
                <a:t>0xC8) </a:t>
              </a:r>
              <a:r>
                <a:rPr lang="en-US" sz="1200" dirty="0">
                  <a:solidFill>
                    <a:schemeClr val="bg1"/>
                  </a:solidFill>
                </a:rPr>
                <a:t>= 0x0990</a:t>
              </a:r>
            </a:p>
          </p:txBody>
        </p:sp>
        <p:sp>
          <p:nvSpPr>
            <p:cNvPr id="9" name="Rectangle 8">
              <a:extLst>
                <a:ext uri="{FF2B5EF4-FFF2-40B4-BE49-F238E27FC236}">
                  <a16:creationId xmlns="" xmlns:a16="http://schemas.microsoft.com/office/drawing/2014/main" id="{AFA98511-94E4-88DE-8FC7-0D512C205C4A}"/>
                </a:ext>
              </a:extLst>
            </p:cNvPr>
            <p:cNvSpPr/>
            <p:nvPr/>
          </p:nvSpPr>
          <p:spPr>
            <a:xfrm>
              <a:off x="8458200" y="1035754"/>
              <a:ext cx="443806" cy="366547"/>
            </a:xfrm>
            <a:prstGeom prst="rect">
              <a:avLst/>
            </a:prstGeom>
          </p:spPr>
          <p:txBody>
            <a:bodyPr wrap="none">
              <a:spAutoFit/>
            </a:bodyPr>
            <a:lstStyle/>
            <a:p>
              <a:r>
                <a:rPr lang="en-US" sz="1200" dirty="0">
                  <a:solidFill>
                    <a:schemeClr val="bg1"/>
                  </a:solidFill>
                  <a:latin typeface="Courier New" panose="02070309020205020404" pitchFamily="49" charset="0"/>
                  <a:cs typeface="Courier New" panose="02070309020205020404" pitchFamily="49" charset="0"/>
                </a:rPr>
                <a:t>C8</a:t>
              </a:r>
            </a:p>
          </p:txBody>
        </p:sp>
        <p:sp>
          <p:nvSpPr>
            <p:cNvPr id="10" name="Rectangle 9">
              <a:extLst>
                <a:ext uri="{FF2B5EF4-FFF2-40B4-BE49-F238E27FC236}">
                  <a16:creationId xmlns="" xmlns:a16="http://schemas.microsoft.com/office/drawing/2014/main" id="{19BCE7D0-C1A5-909C-D89F-F3B414682C10}"/>
                </a:ext>
              </a:extLst>
            </p:cNvPr>
            <p:cNvSpPr/>
            <p:nvPr/>
          </p:nvSpPr>
          <p:spPr>
            <a:xfrm>
              <a:off x="8458200" y="1283398"/>
              <a:ext cx="443806" cy="366547"/>
            </a:xfrm>
            <a:prstGeom prst="rect">
              <a:avLst/>
            </a:prstGeom>
          </p:spPr>
          <p:txBody>
            <a:bodyPr wrap="none">
              <a:spAutoFit/>
            </a:bodyPr>
            <a:lstStyle/>
            <a:p>
              <a:r>
                <a:rPr lang="en-US" sz="1200" dirty="0">
                  <a:solidFill>
                    <a:schemeClr val="bg1"/>
                  </a:solidFill>
                  <a:latin typeface="Courier New" pitchFamily="49" charset="0"/>
                  <a:cs typeface="Courier New" pitchFamily="49" charset="0"/>
                </a:rPr>
                <a:t>20</a:t>
              </a:r>
            </a:p>
          </p:txBody>
        </p:sp>
        <p:sp>
          <p:nvSpPr>
            <p:cNvPr id="13" name="Down Arrow 13">
              <a:extLst>
                <a:ext uri="{FF2B5EF4-FFF2-40B4-BE49-F238E27FC236}">
                  <a16:creationId xmlns="" xmlns:a16="http://schemas.microsoft.com/office/drawing/2014/main" id="{C7D12EEC-B736-7F6E-E811-460A71523744}"/>
                </a:ext>
              </a:extLst>
            </p:cNvPr>
            <p:cNvSpPr/>
            <p:nvPr/>
          </p:nvSpPr>
          <p:spPr>
            <a:xfrm rot="7418306">
              <a:off x="8425875" y="1793587"/>
              <a:ext cx="457200" cy="5334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A33D22F9-3BF2-9492-FF20-2C39101EB699}"/>
                </a:ext>
              </a:extLst>
            </p:cNvPr>
            <p:cNvSpPr/>
            <p:nvPr/>
          </p:nvSpPr>
          <p:spPr>
            <a:xfrm>
              <a:off x="6848474" y="1121327"/>
              <a:ext cx="533400" cy="576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5EBBC43-ABA9-DE2B-EBE1-0E6FCF60E661}"/>
                </a:ext>
              </a:extLst>
            </p:cNvPr>
            <p:cNvSpPr/>
            <p:nvPr/>
          </p:nvSpPr>
          <p:spPr>
            <a:xfrm>
              <a:off x="7467600" y="5117068"/>
              <a:ext cx="443806" cy="366547"/>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0B</a:t>
              </a:r>
            </a:p>
          </p:txBody>
        </p:sp>
        <p:sp>
          <p:nvSpPr>
            <p:cNvPr id="16" name="Rectangle 15">
              <a:extLst>
                <a:ext uri="{FF2B5EF4-FFF2-40B4-BE49-F238E27FC236}">
                  <a16:creationId xmlns="" xmlns:a16="http://schemas.microsoft.com/office/drawing/2014/main" id="{FD2DB59F-E2D5-AA08-E066-5952F0431961}"/>
                </a:ext>
              </a:extLst>
            </p:cNvPr>
            <p:cNvSpPr/>
            <p:nvPr/>
          </p:nvSpPr>
          <p:spPr>
            <a:xfrm>
              <a:off x="7467600" y="5503603"/>
              <a:ext cx="443806" cy="366547"/>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2A</a:t>
              </a:r>
            </a:p>
          </p:txBody>
        </p:sp>
        <p:sp>
          <p:nvSpPr>
            <p:cNvPr id="17" name="Rectangle 16">
              <a:extLst>
                <a:ext uri="{FF2B5EF4-FFF2-40B4-BE49-F238E27FC236}">
                  <a16:creationId xmlns="" xmlns:a16="http://schemas.microsoft.com/office/drawing/2014/main" id="{E660E09A-81F0-D097-07AA-B106F68234C9}"/>
                </a:ext>
              </a:extLst>
            </p:cNvPr>
            <p:cNvSpPr/>
            <p:nvPr/>
          </p:nvSpPr>
          <p:spPr>
            <a:xfrm>
              <a:off x="7467600" y="5915922"/>
              <a:ext cx="443806" cy="366547"/>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05</a:t>
              </a:r>
            </a:p>
          </p:txBody>
        </p:sp>
        <p:cxnSp>
          <p:nvCxnSpPr>
            <p:cNvPr id="18" name="Straight Connector 17">
              <a:extLst>
                <a:ext uri="{FF2B5EF4-FFF2-40B4-BE49-F238E27FC236}">
                  <a16:creationId xmlns="" xmlns:a16="http://schemas.microsoft.com/office/drawing/2014/main" id="{2756A4F9-E42A-AB81-B71B-779B25FD8814}"/>
                </a:ext>
              </a:extLst>
            </p:cNvPr>
            <p:cNvCxnSpPr/>
            <p:nvPr/>
          </p:nvCxnSpPr>
          <p:spPr>
            <a:xfrm>
              <a:off x="5334000" y="5169598"/>
              <a:ext cx="190500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200900" y="3015642"/>
            <a:ext cx="1807634" cy="707886"/>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Used internal breakpoints in emulator to determine that 0x019A is the “instruction fetch” routine for the BASIC emulation. (on 5110)</a:t>
            </a:r>
            <a:endParaRPr lang="en-US" sz="800" dirty="0">
              <a:latin typeface="Consolas" pitchFamily="49" charset="0"/>
            </a:endParaRPr>
          </a:p>
        </p:txBody>
      </p:sp>
    </p:spTree>
    <p:extLst>
      <p:ext uri="{BB962C8B-B14F-4D97-AF65-F5344CB8AC3E}">
        <p14:creationId xmlns="" xmlns:p14="http://schemas.microsoft.com/office/powerpoint/2010/main" val="1924364257"/>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D9F2CE0-68E1-BEA8-A474-4DA8D17A06AD}"/>
              </a:ext>
            </a:extLst>
          </p:cNvPr>
          <p:cNvSpPr>
            <a:spLocks noGrp="1"/>
          </p:cNvSpPr>
          <p:nvPr>
            <p:ph type="title"/>
          </p:nvPr>
        </p:nvSpPr>
        <p:spPr>
          <a:xfrm>
            <a:off x="457200" y="331788"/>
            <a:ext cx="8229600" cy="401637"/>
          </a:xfrm>
        </p:spPr>
        <p:txBody>
          <a:bodyPr>
            <a:normAutofit fontScale="90000"/>
          </a:bodyPr>
          <a:lstStyle/>
          <a:p>
            <a:pPr algn="ctr"/>
            <a:r>
              <a:rPr lang="en-US" sz="3400" b="1" dirty="0">
                <a:latin typeface="Consolas" pitchFamily="49" charset="0"/>
              </a:rPr>
              <a:t>The BASIC NX </a:t>
            </a:r>
            <a:r>
              <a:rPr lang="en-US" sz="3400" b="1" dirty="0" err="1">
                <a:latin typeface="Consolas" pitchFamily="49" charset="0"/>
              </a:rPr>
              <a:t>OpCode</a:t>
            </a:r>
            <a:r>
              <a:rPr lang="en-US" sz="3400" b="1" dirty="0">
                <a:latin typeface="Consolas" pitchFamily="49" charset="0"/>
              </a:rPr>
              <a:t> Vector Table</a:t>
            </a:r>
          </a:p>
        </p:txBody>
      </p:sp>
      <p:sp>
        <p:nvSpPr>
          <p:cNvPr id="5" name="Content Placeholder 2">
            <a:extLst>
              <a:ext uri="{FF2B5EF4-FFF2-40B4-BE49-F238E27FC236}">
                <a16:creationId xmlns="" xmlns:a16="http://schemas.microsoft.com/office/drawing/2014/main" id="{1CB8878F-7D44-7C0F-A391-F459C1D1AB01}"/>
              </a:ext>
            </a:extLst>
          </p:cNvPr>
          <p:cNvSpPr txBox="1">
            <a:spLocks/>
          </p:cNvSpPr>
          <p:nvPr/>
        </p:nvSpPr>
        <p:spPr>
          <a:xfrm>
            <a:off x="304800" y="952500"/>
            <a:ext cx="8534400" cy="4144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latin typeface="Consolas" pitchFamily="49" charset="0"/>
              </a:rPr>
              <a:t>This is for IBM 5110 @ address 0x0000 (in BASIC NX ROS)</a:t>
            </a:r>
          </a:p>
          <a:p>
            <a:pPr lvl="1"/>
            <a:r>
              <a:rPr lang="en-US" dirty="0">
                <a:latin typeface="Consolas" pitchFamily="49" charset="0"/>
              </a:rPr>
              <a:t>During startup, this table is copied into RWS at 0x0800</a:t>
            </a:r>
          </a:p>
          <a:p>
            <a:pPr lvl="1"/>
            <a:r>
              <a:rPr lang="en-US" dirty="0">
                <a:latin typeface="Consolas" pitchFamily="49" charset="0"/>
              </a:rPr>
              <a:t>The 5100 has a similar convention (just different addresses)</a:t>
            </a:r>
          </a:p>
        </p:txBody>
      </p:sp>
      <p:pic>
        <p:nvPicPr>
          <p:cNvPr id="6" name="Picture 3">
            <a:extLst>
              <a:ext uri="{FF2B5EF4-FFF2-40B4-BE49-F238E27FC236}">
                <a16:creationId xmlns="" xmlns:a16="http://schemas.microsoft.com/office/drawing/2014/main" id="{EB56F625-701F-0712-CE54-BB260BDBA37E}"/>
              </a:ext>
            </a:extLst>
          </p:cNvPr>
          <p:cNvPicPr>
            <a:picLocks noChangeAspect="1" noChangeArrowheads="1"/>
          </p:cNvPicPr>
          <p:nvPr/>
        </p:nvPicPr>
        <p:blipFill>
          <a:blip r:embed="rId2" cstate="print"/>
          <a:srcRect/>
          <a:stretch>
            <a:fillRect/>
          </a:stretch>
        </p:blipFill>
        <p:spPr bwMode="auto">
          <a:xfrm>
            <a:off x="134294" y="1946580"/>
            <a:ext cx="8915400" cy="2663135"/>
          </a:xfrm>
          <a:prstGeom prst="rect">
            <a:avLst/>
          </a:prstGeom>
          <a:noFill/>
          <a:ln w="9525">
            <a:noFill/>
            <a:miter lim="800000"/>
            <a:headEnd/>
            <a:tailEnd/>
          </a:ln>
        </p:spPr>
      </p:pic>
      <p:sp>
        <p:nvSpPr>
          <p:cNvPr id="7" name="Rectangle 6">
            <a:extLst>
              <a:ext uri="{FF2B5EF4-FFF2-40B4-BE49-F238E27FC236}">
                <a16:creationId xmlns="" xmlns:a16="http://schemas.microsoft.com/office/drawing/2014/main" id="{B89632BF-A857-2BE4-8835-E1F946B5A485}"/>
              </a:ext>
            </a:extLst>
          </p:cNvPr>
          <p:cNvSpPr/>
          <p:nvPr/>
        </p:nvSpPr>
        <p:spPr>
          <a:xfrm>
            <a:off x="4572000" y="3961574"/>
            <a:ext cx="533400" cy="153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742322323"/>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 xmlns:a16="http://schemas.microsoft.com/office/drawing/2014/main" id="{8D41DE18-DC5C-A6C3-8D80-42B1D63DCDE4}"/>
              </a:ext>
            </a:extLst>
          </p:cNvPr>
          <p:cNvGrpSpPr/>
          <p:nvPr/>
        </p:nvGrpSpPr>
        <p:grpSpPr>
          <a:xfrm>
            <a:off x="173206" y="180975"/>
            <a:ext cx="8039100" cy="4867405"/>
            <a:chOff x="228600" y="228600"/>
            <a:chExt cx="9829800" cy="5957984"/>
          </a:xfrm>
        </p:grpSpPr>
        <p:sp>
          <p:nvSpPr>
            <p:cNvPr id="23" name="Rectangle 22">
              <a:extLst>
                <a:ext uri="{FF2B5EF4-FFF2-40B4-BE49-F238E27FC236}">
                  <a16:creationId xmlns="" xmlns:a16="http://schemas.microsoft.com/office/drawing/2014/main" id="{74D74133-961F-036A-10A2-A61866AC81D0}"/>
                </a:ext>
              </a:extLst>
            </p:cNvPr>
            <p:cNvSpPr/>
            <p:nvPr/>
          </p:nvSpPr>
          <p:spPr>
            <a:xfrm>
              <a:off x="228600" y="228600"/>
              <a:ext cx="9829800" cy="5575697"/>
            </a:xfrm>
            <a:prstGeom prst="rect">
              <a:avLst/>
            </a:prstGeom>
          </p:spPr>
          <p:txBody>
            <a:bodyPr wrap="square">
              <a:spAutoFit/>
            </a:bodyPr>
            <a:lstStyle/>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(start of </a:t>
              </a:r>
              <a:r>
                <a:rPr lang="en-US" sz="1000" b="1" dirty="0">
                  <a:solidFill>
                    <a:prstClr val="black"/>
                  </a:solidFill>
                  <a:latin typeface="Courier New" pitchFamily="49" charset="0"/>
                  <a:ea typeface="+mn-ea"/>
                  <a:cs typeface="Courier New" pitchFamily="49" charset="0"/>
                </a:rPr>
                <a:t>5110 BASIC NX ROS </a:t>
              </a:r>
              <a:r>
                <a:rPr lang="en-US" sz="1000" dirty="0">
                  <a:solidFill>
                    <a:prstClr val="black"/>
                  </a:solidFill>
                  <a:latin typeface="Courier New" pitchFamily="49" charset="0"/>
                  <a:ea typeface="+mn-ea"/>
                  <a:cs typeface="Courier New" pitchFamily="49" charset="0"/>
                </a:rPr>
                <a:t>in support of "</a:t>
              </a:r>
              <a:r>
                <a:rPr lang="en-US" sz="1000" b="1" dirty="0">
                  <a:solidFill>
                    <a:prstClr val="black"/>
                  </a:solidFill>
                  <a:latin typeface="Courier New" pitchFamily="49" charset="0"/>
                  <a:ea typeface="+mn-ea"/>
                  <a:cs typeface="Courier New" pitchFamily="49" charset="0"/>
                </a:rPr>
                <a:t>10 A=8</a:t>
              </a:r>
              <a:r>
                <a:rPr lang="en-US" sz="1000" dirty="0">
                  <a:solidFill>
                    <a:prstClr val="black"/>
                  </a:solidFill>
                  <a:latin typeface="Courier New" pitchFamily="49" charset="0"/>
                  <a:ea typeface="+mn-ea"/>
                  <a:cs typeface="Courier New" pitchFamily="49" charset="0"/>
                </a:rPr>
                <a:t>" BASIC statement)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u="sng" dirty="0" err="1">
                  <a:solidFill>
                    <a:prstClr val="black"/>
                  </a:solidFill>
                  <a:latin typeface="Courier New" pitchFamily="49" charset="0"/>
                  <a:ea typeface="+mn-ea"/>
                  <a:cs typeface="Courier New" pitchFamily="49" charset="0"/>
                </a:rPr>
                <a:t>CardCode</a:t>
              </a:r>
              <a:r>
                <a:rPr lang="en-US" sz="1000" dirty="0">
                  <a:solidFill>
                    <a:prstClr val="black"/>
                  </a:solidFill>
                  <a:latin typeface="Courier New" pitchFamily="49" charset="0"/>
                  <a:ea typeface="+mn-ea"/>
                  <a:cs typeface="Courier New" pitchFamily="49" charset="0"/>
                </a:rPr>
                <a:t> </a:t>
              </a:r>
              <a:r>
                <a:rPr lang="en-US" sz="1000" dirty="0" smtClean="0">
                  <a:solidFill>
                    <a:prstClr val="black"/>
                  </a:solidFill>
                  <a:latin typeface="Courier New" pitchFamily="49" charset="0"/>
                  <a:ea typeface="+mn-ea"/>
                  <a:cs typeface="Courier New" pitchFamily="49" charset="0"/>
                </a:rPr>
                <a:t> </a:t>
              </a:r>
              <a:r>
                <a:rPr lang="en-US" sz="1000" u="sng" dirty="0" err="1" smtClean="0">
                  <a:solidFill>
                    <a:prstClr val="black"/>
                  </a:solidFill>
                  <a:latin typeface="Courier New" pitchFamily="49" charset="0"/>
                  <a:ea typeface="+mn-ea"/>
                  <a:cs typeface="Courier New" pitchFamily="49" charset="0"/>
                </a:rPr>
                <a:t>Mnem</a:t>
              </a:r>
              <a:r>
                <a:rPr lang="en-US" sz="1000" u="sng" dirty="0">
                  <a:solidFill>
                    <a:prstClr val="black"/>
                  </a:solidFill>
                  <a:latin typeface="Courier New" pitchFamily="49" charset="0"/>
                  <a:ea typeface="+mn-ea"/>
                  <a:cs typeface="Courier New" pitchFamily="49" charset="0"/>
                </a:rPr>
                <a: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0924: </a:t>
              </a:r>
              <a:r>
                <a:rPr lang="en-US" sz="1000" b="1" dirty="0">
                  <a:solidFill>
                    <a:prstClr val="black"/>
                  </a:solidFill>
                  <a:latin typeface="Courier New" pitchFamily="49" charset="0"/>
                  <a:ea typeface="+mn-ea"/>
                  <a:cs typeface="Courier New" pitchFamily="49" charset="0"/>
                </a:rPr>
                <a:t>C8</a:t>
              </a:r>
              <a:r>
                <a:rPr lang="en-US" sz="1000" dirty="0">
                  <a:solidFill>
                    <a:prstClr val="black"/>
                  </a:solidFill>
                  <a:latin typeface="Courier New" pitchFamily="49" charset="0"/>
                  <a:ea typeface="+mn-ea"/>
                  <a:cs typeface="Courier New" pitchFamily="49" charset="0"/>
                </a:rPr>
                <a:t> 20 0B 2A 05 C4		  BA8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CA</a:t>
              </a:r>
              <a:r>
                <a:rPr lang="en-US" sz="1000" dirty="0">
                  <a:solidFill>
                    <a:prstClr val="black"/>
                  </a:solidFill>
                  <a:latin typeface="Courier New" pitchFamily="49" charset="0"/>
                  <a:ea typeface="+mn-ea"/>
                  <a:cs typeface="Courier New" pitchFamily="49" charset="0"/>
                </a:rPr>
                <a:t> 0F 0B 2A 23 EE		D BA8 2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3B</a:t>
              </a:r>
              <a:r>
                <a:rPr lang="en-US" sz="1000" dirty="0">
                  <a:solidFill>
                    <a:prstClr val="black"/>
                  </a:solidFill>
                  <a:latin typeface="Courier New" pitchFamily="49" charset="0"/>
                  <a:ea typeface="+mn-ea"/>
                  <a:cs typeface="Courier New" pitchFamily="49" charset="0"/>
                </a:rPr>
                <a:t> 10 0B 6C		 C 8 21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SBF</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38</a:t>
              </a:r>
              <a:r>
                <a:rPr lang="en-US" sz="1000" dirty="0">
                  <a:solidFill>
                    <a:prstClr val="black"/>
                  </a:solidFill>
                  <a:latin typeface="Courier New" pitchFamily="49" charset="0"/>
                  <a:ea typeface="+mn-ea"/>
                  <a:cs typeface="Courier New" pitchFamily="49" charset="0"/>
                </a:rPr>
                <a:t> 80 0B A1 04 9F		DC 8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TBN</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31 00 0B A8   (skipped)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3C</a:t>
              </a:r>
              <a:r>
                <a:rPr lang="en-US" sz="1000" dirty="0">
                  <a:solidFill>
                    <a:prstClr val="black"/>
                  </a:solidFill>
                  <a:latin typeface="Courier New" pitchFamily="49" charset="0"/>
                  <a:ea typeface="+mn-ea"/>
                  <a:cs typeface="Courier New" pitchFamily="49" charset="0"/>
                </a:rPr>
                <a:t> 40 05 C0		 C 84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MVI</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3C</a:t>
              </a:r>
              <a:r>
                <a:rPr lang="en-US" sz="1000" dirty="0">
                  <a:solidFill>
                    <a:prstClr val="black"/>
                  </a:solidFill>
                  <a:latin typeface="Courier New" pitchFamily="49" charset="0"/>
                  <a:ea typeface="+mn-ea"/>
                  <a:cs typeface="Courier New" pitchFamily="49" charset="0"/>
                </a:rPr>
                <a:t> 00 0B 57		 C 84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MVI</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09</a:t>
              </a:r>
              <a:r>
                <a:rPr lang="en-US" sz="1000" dirty="0">
                  <a:solidFill>
                    <a:prstClr val="black"/>
                  </a:solidFill>
                  <a:latin typeface="Courier New" pitchFamily="49" charset="0"/>
                  <a:ea typeface="+mn-ea"/>
                  <a:cs typeface="Courier New" pitchFamily="49" charset="0"/>
                </a:rPr>
                <a:t> 01 0B 58 00 00		DCBA8 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3B</a:t>
              </a:r>
              <a:r>
                <a:rPr lang="en-US" sz="1000" dirty="0">
                  <a:solidFill>
                    <a:prstClr val="black"/>
                  </a:solidFill>
                  <a:latin typeface="Courier New" pitchFamily="49" charset="0"/>
                  <a:ea typeface="+mn-ea"/>
                  <a:cs typeface="Courier New" pitchFamily="49" charset="0"/>
                </a:rPr>
                <a:t> 10 0B 6D		 C 8 21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SBF</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3B</a:t>
              </a:r>
              <a:r>
                <a:rPr lang="en-US" sz="1000" dirty="0">
                  <a:solidFill>
                    <a:prstClr val="black"/>
                  </a:solidFill>
                  <a:latin typeface="Courier New" pitchFamily="49" charset="0"/>
                  <a:ea typeface="+mn-ea"/>
                  <a:cs typeface="Courier New" pitchFamily="49" charset="0"/>
                </a:rPr>
                <a:t> 08 0B A4		 C 8 21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SBF</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40 01 3F		DC   21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3C</a:t>
              </a:r>
              <a:r>
                <a:rPr lang="en-US" sz="1000" dirty="0">
                  <a:solidFill>
                    <a:prstClr val="black"/>
                  </a:solidFill>
                  <a:latin typeface="Courier New" pitchFamily="49" charset="0"/>
                  <a:ea typeface="+mn-ea"/>
                  <a:cs typeface="Courier New" pitchFamily="49" charset="0"/>
                </a:rPr>
                <a:t> FF </a:t>
              </a:r>
              <a:r>
                <a:rPr lang="en-US" sz="1000" b="1" dirty="0">
                  <a:solidFill>
                    <a:prstClr val="black"/>
                  </a:solidFill>
                  <a:latin typeface="Courier New" pitchFamily="49" charset="0"/>
                  <a:ea typeface="+mn-ea"/>
                  <a:cs typeface="Courier New" pitchFamily="49" charset="0"/>
                </a:rPr>
                <a:t>10 CE</a:t>
              </a:r>
              <a:r>
                <a:rPr lang="en-US" sz="1000" dirty="0">
                  <a:solidFill>
                    <a:prstClr val="black"/>
                  </a:solidFill>
                  <a:latin typeface="Courier New" pitchFamily="49" charset="0"/>
                  <a:ea typeface="+mn-ea"/>
                  <a:cs typeface="Courier New" pitchFamily="49" charset="0"/>
                </a:rPr>
                <a:t>         	 C 84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MVI</a:t>
              </a:r>
              <a:r>
                <a:rPr lang="en-US" sz="1000" dirty="0" smtClean="0">
                  <a:solidFill>
                    <a:prstClr val="black"/>
                  </a:solidFill>
                  <a:latin typeface="Courier New" pitchFamily="49" charset="0"/>
                  <a:ea typeface="+mn-ea"/>
                  <a:cs typeface="Courier New" pitchFamily="49" charset="0"/>
                </a:rPr>
                <a:t>  </a:t>
              </a:r>
              <a:r>
                <a:rPr lang="en-US" sz="1000" dirty="0">
                  <a:solidFill>
                    <a:prstClr val="black"/>
                  </a:solidFill>
                  <a:latin typeface="Courier New" pitchFamily="49" charset="0"/>
                  <a:ea typeface="+mn-ea"/>
                  <a:cs typeface="Courier New" pitchFamily="49" charset="0"/>
                </a:rPr>
                <a:t>(set  RWS[10CE] == FF)</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04</a:t>
              </a:r>
              <a:r>
                <a:rPr lang="en-US" sz="1000" dirty="0">
                  <a:solidFill>
                    <a:prstClr val="black"/>
                  </a:solidFill>
                  <a:latin typeface="Courier New" pitchFamily="49" charset="0"/>
                  <a:ea typeface="+mn-ea"/>
                  <a:cs typeface="Courier New" pitchFamily="49" charset="0"/>
                </a:rPr>
                <a:t> 40 10 CF </a:t>
              </a:r>
              <a:r>
                <a:rPr lang="en-US" sz="1000" b="1" dirty="0">
                  <a:solidFill>
                    <a:prstClr val="black"/>
                  </a:solidFill>
                  <a:latin typeface="Courier New" pitchFamily="49" charset="0"/>
                  <a:ea typeface="+mn-ea"/>
                  <a:cs typeface="Courier New" pitchFamily="49" charset="0"/>
                </a:rPr>
                <a:t>10 CE</a:t>
              </a:r>
              <a:r>
                <a:rPr lang="en-US" sz="1000" dirty="0">
                  <a:solidFill>
                    <a:prstClr val="black"/>
                  </a:solidFill>
                  <a:latin typeface="Courier New" pitchFamily="49" charset="0"/>
                  <a:ea typeface="+mn-ea"/>
                  <a:cs typeface="Courier New" pitchFamily="49" charset="0"/>
                </a:rPr>
                <a:t>   	DCBA 4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ZAZ</a:t>
              </a:r>
              <a:r>
                <a:rPr lang="en-US" sz="1000" dirty="0" smtClean="0">
                  <a:solidFill>
                    <a:prstClr val="black"/>
                  </a:solidFill>
                  <a:latin typeface="Courier New" pitchFamily="49" charset="0"/>
                  <a:ea typeface="+mn-ea"/>
                  <a:cs typeface="Courier New" pitchFamily="49" charset="0"/>
                </a:rPr>
                <a:t>  </a:t>
              </a:r>
              <a:r>
                <a:rPr lang="en-US" sz="1000" dirty="0">
                  <a:solidFill>
                    <a:prstClr val="black"/>
                  </a:solidFill>
                  <a:latin typeface="Courier New" pitchFamily="49" charset="0"/>
                  <a:ea typeface="+mn-ea"/>
                  <a:cs typeface="Courier New" pitchFamily="49" charset="0"/>
                </a:rPr>
                <a:t>(copy RWS[10CE] into 10CF++, 320 times)</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3B</a:t>
              </a:r>
              <a:r>
                <a:rPr lang="en-US" sz="1000" dirty="0">
                  <a:solidFill>
                    <a:prstClr val="black"/>
                  </a:solidFill>
                  <a:latin typeface="Courier New" pitchFamily="49" charset="0"/>
                  <a:ea typeface="+mn-ea"/>
                  <a:cs typeface="Courier New" pitchFamily="49" charset="0"/>
                </a:rPr>
                <a:t> 04 0B 6D		 C 8 21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SBF</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35</a:t>
              </a:r>
              <a:r>
                <a:rPr lang="en-US" sz="1000" dirty="0">
                  <a:solidFill>
                    <a:prstClr val="black"/>
                  </a:solidFill>
                  <a:latin typeface="Courier New" pitchFamily="49" charset="0"/>
                  <a:ea typeface="+mn-ea"/>
                  <a:cs typeface="Courier New" pitchFamily="49" charset="0"/>
                </a:rPr>
                <a:t> 40 0B 63		DC  4 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L</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50 00 03		DC   21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F8</a:t>
              </a:r>
              <a:r>
                <a:rPr lang="en-US" sz="1000" dirty="0">
                  <a:solidFill>
                    <a:prstClr val="black"/>
                  </a:solidFill>
                  <a:latin typeface="Courier New" pitchFamily="49" charset="0"/>
                  <a:ea typeface="+mn-ea"/>
                  <a:cs typeface="Courier New" pitchFamily="49" charset="0"/>
                </a:rPr>
                <a:t> 40 50		    8    </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C0</a:t>
              </a:r>
              <a:r>
                <a:rPr lang="en-US" sz="1000" dirty="0">
                  <a:solidFill>
                    <a:prstClr val="black"/>
                  </a:solidFill>
                  <a:latin typeface="Courier New" pitchFamily="49" charset="0"/>
                  <a:ea typeface="+mn-ea"/>
                  <a:cs typeface="Courier New" pitchFamily="49" charset="0"/>
                </a:rPr>
                <a:t> A0 04 D5		D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BC</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09DE: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40 00 05		DC   21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10 05 80		DC   21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30 05 BF		DC   21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F1</a:t>
              </a:r>
              <a:r>
                <a:rPr lang="en-US" sz="1000" dirty="0">
                  <a:solidFill>
                    <a:prstClr val="black"/>
                  </a:solidFill>
                  <a:latin typeface="Courier New" pitchFamily="49" charset="0"/>
                  <a:ea typeface="+mn-ea"/>
                  <a:cs typeface="Courier New" pitchFamily="49" charset="0"/>
                </a:rPr>
                <a:t> 05 F4		    1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APL</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0BE8: </a:t>
              </a:r>
              <a:r>
                <a:rPr lang="en-US" sz="1000" b="1" dirty="0">
                  <a:solidFill>
                    <a:prstClr val="black"/>
                  </a:solidFill>
                  <a:latin typeface="Courier New" pitchFamily="49" charset="0"/>
                  <a:ea typeface="+mn-ea"/>
                  <a:cs typeface="Courier New" pitchFamily="49" charset="0"/>
                </a:rPr>
                <a:t>34</a:t>
              </a:r>
              <a:r>
                <a:rPr lang="en-US" sz="1000" dirty="0">
                  <a:solidFill>
                    <a:prstClr val="black"/>
                  </a:solidFill>
                  <a:latin typeface="Courier New" pitchFamily="49" charset="0"/>
                  <a:ea typeface="+mn-ea"/>
                  <a:cs typeface="Courier New" pitchFamily="49" charset="0"/>
                </a:rPr>
                <a:t> 80 0F D9		DC  4    </a:t>
              </a:r>
              <a:r>
                <a:rPr lang="en-US" sz="1000" dirty="0" smtClean="0">
                  <a:solidFill>
                    <a:prstClr val="black"/>
                  </a:solidFill>
                  <a:latin typeface="Courier New" pitchFamily="49" charset="0"/>
                  <a:ea typeface="+mn-ea"/>
                  <a:cs typeface="Courier New" pitchFamily="49" charset="0"/>
                </a:rPr>
                <a:t> </a:t>
              </a:r>
              <a:r>
                <a:rPr lang="en-US" sz="1000" b="1" dirty="0" smtClean="0">
                  <a:solidFill>
                    <a:prstClr val="black"/>
                  </a:solidFill>
                  <a:latin typeface="Courier New" pitchFamily="49" charset="0"/>
                  <a:ea typeface="+mn-ea"/>
                  <a:cs typeface="Courier New" pitchFamily="49" charset="0"/>
                </a:rPr>
                <a:t>ST</a:t>
              </a:r>
              <a:endParaRPr lang="en-US" sz="1000" b="1" dirty="0">
                <a:solidFill>
                  <a:prstClr val="black"/>
                </a:solidFill>
                <a:latin typeface="Courier New" pitchFamily="49" charset="0"/>
                <a:ea typeface="+mn-ea"/>
                <a:cs typeface="Courier New" pitchFamily="49" charset="0"/>
              </a:endParaRP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33</a:t>
              </a:r>
              <a:r>
                <a:rPr lang="en-US" sz="1000" dirty="0">
                  <a:solidFill>
                    <a:prstClr val="black"/>
                  </a:solidFill>
                  <a:latin typeface="Courier New" pitchFamily="49" charset="0"/>
                  <a:ea typeface="+mn-ea"/>
                  <a:cs typeface="Courier New" pitchFamily="49" charset="0"/>
                </a:rPr>
                <a:t> 30 05 C0		DC   21</a:t>
              </a:r>
            </a:p>
            <a:p>
              <a:pPr defTabSz="914400" fontAlgn="auto">
                <a:spcBef>
                  <a:spcPts val="0"/>
                </a:spcBef>
                <a:spcAft>
                  <a:spcPts val="0"/>
                </a:spcAft>
              </a:pPr>
              <a:r>
                <a:rPr lang="en-US" sz="1000" dirty="0">
                  <a:solidFill>
                    <a:prstClr val="black"/>
                  </a:solidFill>
                  <a:latin typeface="Courier New" pitchFamily="49" charset="0"/>
                  <a:ea typeface="+mn-ea"/>
                  <a:cs typeface="Courier New" pitchFamily="49" charset="0"/>
                </a:rPr>
                <a:t>      </a:t>
              </a:r>
              <a:r>
                <a:rPr lang="en-US" sz="1000" b="1" dirty="0">
                  <a:solidFill>
                    <a:prstClr val="black"/>
                  </a:solidFill>
                  <a:latin typeface="Courier New" pitchFamily="49" charset="0"/>
                  <a:ea typeface="+mn-ea"/>
                  <a:cs typeface="Courier New" pitchFamily="49" charset="0"/>
                </a:rPr>
                <a:t>DD</a:t>
              </a:r>
              <a:r>
                <a:rPr lang="en-US" sz="1000" dirty="0">
                  <a:solidFill>
                    <a:prstClr val="black"/>
                  </a:solidFill>
                  <a:latin typeface="Courier New" pitchFamily="49" charset="0"/>
                  <a:ea typeface="+mn-ea"/>
                  <a:cs typeface="Courier New" pitchFamily="49" charset="0"/>
                </a:rPr>
                <a:t> 40 00 06 01		D B 84 1 </a:t>
              </a:r>
            </a:p>
          </p:txBody>
        </p:sp>
        <p:sp>
          <p:nvSpPr>
            <p:cNvPr id="26" name="Rectangle 25">
              <a:extLst>
                <a:ext uri="{FF2B5EF4-FFF2-40B4-BE49-F238E27FC236}">
                  <a16:creationId xmlns="" xmlns:a16="http://schemas.microsoft.com/office/drawing/2014/main" id="{B067EAB0-FED6-D672-ADFB-A584D53507D3}"/>
                </a:ext>
              </a:extLst>
            </p:cNvPr>
            <p:cNvSpPr/>
            <p:nvPr/>
          </p:nvSpPr>
          <p:spPr>
            <a:xfrm>
              <a:off x="5926246" y="3191531"/>
              <a:ext cx="3352800" cy="2995053"/>
            </a:xfrm>
            <a:prstGeom prst="rect">
              <a:avLst/>
            </a:prstGeom>
            <a:solidFill>
              <a:srgbClr val="EEECE1">
                <a:lumMod val="9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Confirmed similar for the IBM 5100, using </a:t>
              </a:r>
              <a:r>
                <a:rPr kumimoji="0" lang="en-US" sz="900" b="1" i="0" u="none" strike="noStrike" kern="0" cap="none" spc="0" normalizeH="0" baseline="0" noProof="0" dirty="0">
                  <a:ln>
                    <a:noFill/>
                  </a:ln>
                  <a:solidFill>
                    <a:prstClr val="black"/>
                  </a:solidFill>
                  <a:effectLst/>
                  <a:uLnTx/>
                  <a:uFillTx/>
                  <a:latin typeface="Consolas" pitchFamily="49" charset="0"/>
                  <a:ea typeface="+mn-ea"/>
                  <a:cs typeface="+mn-cs"/>
                </a:rPr>
                <a:t>0x06B8</a:t>
              </a: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as starting point:</a:t>
              </a:r>
              <a:b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b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06B8: 3B 10 0B 69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3D 0F 0B 1C </a:t>
              </a:r>
              <a:r>
                <a:rPr kumimoji="0" lang="en-US" sz="900" b="1" i="0" u="none" strike="noStrike" kern="0" cap="none" spc="0" normalizeH="0" baseline="0" noProof="0" dirty="0">
                  <a:ln>
                    <a:noFill/>
                  </a:ln>
                  <a:solidFill>
                    <a:prstClr val="black"/>
                  </a:solidFill>
                  <a:effectLst/>
                  <a:uLnTx/>
                  <a:uFillTx/>
                  <a:latin typeface="Consolas" pitchFamily="49" charset="0"/>
                  <a:ea typeface="+mn-ea"/>
                  <a:cs typeface="+mn-cs"/>
                </a:rPr>
                <a:t>10 48 39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38 80 0B 97 06 CD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31 00 0B 9A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3C 00 05 C0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3B 10 0B 6A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09 FF 0F D4 00 FF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09 49 10 D4 00 FF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33 40 00 05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33 10 05 80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33 30 05 BF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F1 08 9C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F0 07 33         ;  "7h"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33 20 0F D4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onsolas" pitchFamily="49" charset="0"/>
                  <a:ea typeface="+mn-ea"/>
                  <a:cs typeface="+mn-cs"/>
                </a:rPr>
                <a:t>      7D 1B 00 18 07 0C </a:t>
              </a:r>
            </a:p>
          </p:txBody>
        </p:sp>
        <p:sp>
          <p:nvSpPr>
            <p:cNvPr id="28" name="Rectangle 27">
              <a:extLst>
                <a:ext uri="{FF2B5EF4-FFF2-40B4-BE49-F238E27FC236}">
                  <a16:creationId xmlns="" xmlns:a16="http://schemas.microsoft.com/office/drawing/2014/main" id="{03652136-640C-7159-FB5C-A8242CA64E13}"/>
                </a:ext>
              </a:extLst>
            </p:cNvPr>
            <p:cNvSpPr/>
            <p:nvPr/>
          </p:nvSpPr>
          <p:spPr>
            <a:xfrm>
              <a:off x="863570" y="659988"/>
              <a:ext cx="1389406" cy="18659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3074" name="Picture 2"/>
          <p:cNvPicPr>
            <a:picLocks noChangeAspect="1" noChangeArrowheads="1"/>
          </p:cNvPicPr>
          <p:nvPr/>
        </p:nvPicPr>
        <p:blipFill>
          <a:blip r:embed="rId3"/>
          <a:srcRect/>
          <a:stretch>
            <a:fillRect/>
          </a:stretch>
        </p:blipFill>
        <p:spPr bwMode="auto">
          <a:xfrm>
            <a:off x="6288447" y="180975"/>
            <a:ext cx="2619334" cy="1724025"/>
          </a:xfrm>
          <a:prstGeom prst="rect">
            <a:avLst/>
          </a:prstGeom>
          <a:noFill/>
          <a:ln w="9525">
            <a:solidFill>
              <a:schemeClr val="tx1"/>
            </a:solidFill>
            <a:miter lim="800000"/>
            <a:headEnd/>
            <a:tailEnd/>
          </a:ln>
        </p:spPr>
      </p:pic>
      <p:sp>
        <p:nvSpPr>
          <p:cNvPr id="10" name="Right Brace 9"/>
          <p:cNvSpPr/>
          <p:nvPr/>
        </p:nvSpPr>
        <p:spPr>
          <a:xfrm>
            <a:off x="1625600" y="3445933"/>
            <a:ext cx="203200" cy="584200"/>
          </a:xfrm>
          <a:prstGeom prst="rightBrace">
            <a:avLst>
              <a:gd name="adj1" fmla="val 5052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6048588" y="4036906"/>
            <a:ext cx="203200" cy="488527"/>
          </a:xfrm>
          <a:prstGeom prst="rightBrace">
            <a:avLst>
              <a:gd name="adj1" fmla="val 5052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2" name="TextBox 11"/>
          <p:cNvSpPr txBox="1"/>
          <p:nvPr/>
        </p:nvSpPr>
        <p:spPr>
          <a:xfrm>
            <a:off x="6649316" y="1869619"/>
            <a:ext cx="2372764" cy="461665"/>
          </a:xfrm>
          <a:prstGeom prst="rect">
            <a:avLst/>
          </a:prstGeom>
          <a:noFill/>
        </p:spPr>
        <p:txBody>
          <a:bodyPr wrap="none" rtlCol="0">
            <a:spAutoFit/>
          </a:bodyPr>
          <a:lstStyle/>
          <a:p>
            <a:pPr algn="r"/>
            <a:r>
              <a:rPr lang="en-US" sz="800" dirty="0" smtClean="0">
                <a:latin typeface="Consolas" pitchFamily="49" charset="0"/>
              </a:rPr>
              <a:t>IBM System/3 Component Reference Manual</a:t>
            </a:r>
          </a:p>
          <a:p>
            <a:pPr algn="r"/>
            <a:r>
              <a:rPr lang="en-US" sz="800" dirty="0" smtClean="0">
                <a:latin typeface="Consolas" pitchFamily="49" charset="0"/>
              </a:rPr>
              <a:t>GA34-0001-3 (Model 6 @ archive.org)</a:t>
            </a:r>
          </a:p>
          <a:p>
            <a:pPr algn="r"/>
            <a:r>
              <a:rPr lang="en-US" sz="800" dirty="0" smtClean="0">
                <a:latin typeface="Consolas" pitchFamily="49" charset="0"/>
              </a:rPr>
              <a:t>GA21-9236-1(other Models)</a:t>
            </a:r>
          </a:p>
        </p:txBody>
      </p:sp>
      <p:sp>
        <p:nvSpPr>
          <p:cNvPr id="13" name="Rectangle 12">
            <a:extLst>
              <a:ext uri="{FF2B5EF4-FFF2-40B4-BE49-F238E27FC236}">
                <a16:creationId xmlns="" xmlns:a16="http://schemas.microsoft.com/office/drawing/2014/main" id="{03652136-640C-7159-FB5C-A8242CA64E13}"/>
              </a:ext>
            </a:extLst>
          </p:cNvPr>
          <p:cNvSpPr/>
          <p:nvPr/>
        </p:nvSpPr>
        <p:spPr>
          <a:xfrm>
            <a:off x="6807201" y="726016"/>
            <a:ext cx="910676" cy="11605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extBox 13"/>
          <p:cNvSpPr txBox="1"/>
          <p:nvPr/>
        </p:nvSpPr>
        <p:spPr>
          <a:xfrm>
            <a:off x="4366408" y="516559"/>
            <a:ext cx="1885380" cy="338554"/>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For System/3, not all </a:t>
            </a:r>
            <a:r>
              <a:rPr lang="en-US" sz="800" dirty="0" err="1" smtClean="0">
                <a:latin typeface="Consolas" pitchFamily="49" charset="0"/>
              </a:rPr>
              <a:t>OpCodes</a:t>
            </a:r>
            <a:r>
              <a:rPr lang="en-US" sz="800" dirty="0" smtClean="0">
                <a:latin typeface="Consolas" pitchFamily="49" charset="0"/>
              </a:rPr>
              <a:t> had an assembler mnemonic.</a:t>
            </a:r>
            <a:endParaRPr lang="en-US" sz="800" dirty="0">
              <a:latin typeface="Consolas" pitchFamily="49" charset="0"/>
            </a:endParaRPr>
          </a:p>
        </p:txBody>
      </p:sp>
    </p:spTree>
    <p:extLst>
      <p:ext uri="{BB962C8B-B14F-4D97-AF65-F5344CB8AC3E}">
        <p14:creationId xmlns="" xmlns:p14="http://schemas.microsoft.com/office/powerpoint/2010/main" val="1609388919"/>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D729CDC-CE02-D38D-6E34-CE51BD4AAF3F}"/>
              </a:ext>
            </a:extLst>
          </p:cNvPr>
          <p:cNvSpPr>
            <a:spLocks noGrp="1"/>
          </p:cNvSpPr>
          <p:nvPr>
            <p:ph type="title"/>
          </p:nvPr>
        </p:nvSpPr>
        <p:spPr>
          <a:xfrm>
            <a:off x="457200" y="274639"/>
            <a:ext cx="8229600" cy="411162"/>
          </a:xfrm>
        </p:spPr>
        <p:txBody>
          <a:bodyPr>
            <a:normAutofit fontScale="90000"/>
          </a:bodyPr>
          <a:lstStyle/>
          <a:p>
            <a:r>
              <a:rPr lang="en-US" sz="2800" b="1" dirty="0">
                <a:latin typeface="Consolas" pitchFamily="49" charset="0"/>
              </a:rPr>
              <a:t>BASIC </a:t>
            </a:r>
            <a:r>
              <a:rPr lang="en-US" sz="2800" b="1" dirty="0" smtClean="0">
                <a:latin typeface="Consolas" pitchFamily="49" charset="0"/>
              </a:rPr>
              <a:t>Tokens @ 120Eh</a:t>
            </a:r>
            <a:endParaRPr lang="en-US" sz="2800" b="1" dirty="0">
              <a:latin typeface="Consolas" pitchFamily="49" charset="0"/>
            </a:endParaRPr>
          </a:p>
        </p:txBody>
      </p:sp>
      <p:pic>
        <p:nvPicPr>
          <p:cNvPr id="6" name="Picture 2">
            <a:extLst>
              <a:ext uri="{FF2B5EF4-FFF2-40B4-BE49-F238E27FC236}">
                <a16:creationId xmlns="" xmlns:a16="http://schemas.microsoft.com/office/drawing/2014/main" id="{E0B0CEE6-73FB-E542-FCFB-7FB31D3DB926}"/>
              </a:ext>
            </a:extLst>
          </p:cNvPr>
          <p:cNvPicPr>
            <a:picLocks noChangeAspect="1" noChangeArrowheads="1"/>
          </p:cNvPicPr>
          <p:nvPr/>
        </p:nvPicPr>
        <p:blipFill>
          <a:blip r:embed="rId2" cstate="print"/>
          <a:srcRect/>
          <a:stretch>
            <a:fillRect/>
          </a:stretch>
        </p:blipFill>
        <p:spPr bwMode="auto">
          <a:xfrm>
            <a:off x="-5816599" y="1226874"/>
            <a:ext cx="14960599" cy="3472126"/>
          </a:xfrm>
          <a:prstGeom prst="rect">
            <a:avLst/>
          </a:prstGeom>
          <a:noFill/>
          <a:ln w="9525">
            <a:noFill/>
            <a:miter lim="800000"/>
            <a:headEnd/>
            <a:tailEnd/>
          </a:ln>
        </p:spPr>
      </p:pic>
      <p:sp>
        <p:nvSpPr>
          <p:cNvPr id="7" name="Rectangle 6">
            <a:extLst>
              <a:ext uri="{FF2B5EF4-FFF2-40B4-BE49-F238E27FC236}">
                <a16:creationId xmlns="" xmlns:a16="http://schemas.microsoft.com/office/drawing/2014/main" id="{B4F1001D-ACD9-69DF-3CBA-F3E577B2BF08}"/>
              </a:ext>
            </a:extLst>
          </p:cNvPr>
          <p:cNvSpPr/>
          <p:nvPr/>
        </p:nvSpPr>
        <p:spPr>
          <a:xfrm>
            <a:off x="1752600" y="3937000"/>
            <a:ext cx="228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78B73735-BCB6-F934-898F-B5A21B641857}"/>
              </a:ext>
            </a:extLst>
          </p:cNvPr>
          <p:cNvSpPr/>
          <p:nvPr/>
        </p:nvSpPr>
        <p:spPr>
          <a:xfrm>
            <a:off x="5083884" y="3958516"/>
            <a:ext cx="228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 xmlns:a16="http://schemas.microsoft.com/office/drawing/2014/main" id="{0135B495-038C-9D32-746F-04AFB43BCF4E}"/>
              </a:ext>
            </a:extLst>
          </p:cNvPr>
          <p:cNvCxnSpPr>
            <a:stCxn id="7" idx="0"/>
            <a:endCxn id="8" idx="0"/>
          </p:cNvCxnSpPr>
          <p:nvPr/>
        </p:nvCxnSpPr>
        <p:spPr>
          <a:xfrm rot="16200000" flipH="1">
            <a:off x="3521784" y="2282116"/>
            <a:ext cx="21516" cy="3331284"/>
          </a:xfrm>
          <a:prstGeom prst="curvedConnector3">
            <a:avLst>
              <a:gd name="adj1" fmla="val -1062465"/>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F7CB5D5F-B313-7EE1-4FE8-A9D26C9CC48B}"/>
              </a:ext>
            </a:extLst>
          </p:cNvPr>
          <p:cNvSpPr/>
          <p:nvPr/>
        </p:nvSpPr>
        <p:spPr>
          <a:xfrm>
            <a:off x="5595768" y="3937000"/>
            <a:ext cx="228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8">
            <a:extLst>
              <a:ext uri="{FF2B5EF4-FFF2-40B4-BE49-F238E27FC236}">
                <a16:creationId xmlns="" xmlns:a16="http://schemas.microsoft.com/office/drawing/2014/main" id="{9BB17E1B-3E8D-FF58-71BB-826E6ADFFFCA}"/>
              </a:ext>
            </a:extLst>
          </p:cNvPr>
          <p:cNvCxnSpPr>
            <a:stCxn id="10" idx="2"/>
            <a:endCxn id="7" idx="2"/>
          </p:cNvCxnSpPr>
          <p:nvPr/>
        </p:nvCxnSpPr>
        <p:spPr>
          <a:xfrm rot="5400000">
            <a:off x="3788484" y="2244016"/>
            <a:ext cx="12700" cy="3843168"/>
          </a:xfrm>
          <a:prstGeom prst="curvedConnector3">
            <a:avLst>
              <a:gd name="adj1" fmla="val 1800000"/>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7ACA1BE6-5FE4-54E6-842B-473531A66939}"/>
              </a:ext>
            </a:extLst>
          </p:cNvPr>
          <p:cNvCxnSpPr/>
          <p:nvPr/>
        </p:nvCxnSpPr>
        <p:spPr>
          <a:xfrm>
            <a:off x="7631289" y="2215444"/>
            <a:ext cx="76200" cy="16764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9B6A5EDF-B8F7-B865-F49F-522564855F08}"/>
              </a:ext>
            </a:extLst>
          </p:cNvPr>
          <p:cNvSpPr/>
          <p:nvPr/>
        </p:nvSpPr>
        <p:spPr>
          <a:xfrm>
            <a:off x="3048000" y="3958516"/>
            <a:ext cx="228600" cy="1855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CA771BB1-E631-DAC1-50A3-110A119C165F}"/>
              </a:ext>
            </a:extLst>
          </p:cNvPr>
          <p:cNvSpPr/>
          <p:nvPr/>
        </p:nvSpPr>
        <p:spPr>
          <a:xfrm>
            <a:off x="6360234" y="3945108"/>
            <a:ext cx="228600" cy="1855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8">
            <a:extLst>
              <a:ext uri="{FF2B5EF4-FFF2-40B4-BE49-F238E27FC236}">
                <a16:creationId xmlns="" xmlns:a16="http://schemas.microsoft.com/office/drawing/2014/main" id="{64C8DD40-D0FB-7E72-7A1A-E3B15CB8C030}"/>
              </a:ext>
            </a:extLst>
          </p:cNvPr>
          <p:cNvCxnSpPr/>
          <p:nvPr/>
        </p:nvCxnSpPr>
        <p:spPr>
          <a:xfrm rot="16200000" flipH="1">
            <a:off x="142875" y="2271360"/>
            <a:ext cx="21516" cy="3331284"/>
          </a:xfrm>
          <a:prstGeom prst="curvedConnector3">
            <a:avLst>
              <a:gd name="adj1" fmla="val -1062465"/>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8">
            <a:extLst>
              <a:ext uri="{FF2B5EF4-FFF2-40B4-BE49-F238E27FC236}">
                <a16:creationId xmlns="" xmlns:a16="http://schemas.microsoft.com/office/drawing/2014/main" id="{A010116D-FED1-B32E-76D4-5861D9703BF8}"/>
              </a:ext>
            </a:extLst>
          </p:cNvPr>
          <p:cNvCxnSpPr/>
          <p:nvPr/>
        </p:nvCxnSpPr>
        <p:spPr>
          <a:xfrm rot="5400000">
            <a:off x="450850" y="2252832"/>
            <a:ext cx="12700" cy="3843168"/>
          </a:xfrm>
          <a:prstGeom prst="curvedConnector3">
            <a:avLst>
              <a:gd name="adj1" fmla="val 180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 xmlns:a16="http://schemas.microsoft.com/office/drawing/2014/main" id="{2EB263EE-A5F5-9F57-1744-627FD262E439}"/>
              </a:ext>
            </a:extLst>
          </p:cNvPr>
          <p:cNvSpPr txBox="1">
            <a:spLocks/>
          </p:cNvSpPr>
          <p:nvPr/>
        </p:nvSpPr>
        <p:spPr>
          <a:xfrm>
            <a:off x="457200" y="723900"/>
            <a:ext cx="85090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latin typeface="Consolas" pitchFamily="49" charset="0"/>
              </a:rPr>
              <a:t>As with more modern implementations of BASIC, </a:t>
            </a:r>
            <a:r>
              <a:rPr lang="en-US" sz="1400" dirty="0" smtClean="0">
                <a:latin typeface="Consolas" pitchFamily="49" charset="0"/>
              </a:rPr>
              <a:t/>
            </a:r>
            <a:br>
              <a:rPr lang="en-US" sz="1400" dirty="0" smtClean="0">
                <a:latin typeface="Consolas" pitchFamily="49" charset="0"/>
              </a:rPr>
            </a:br>
            <a:r>
              <a:rPr lang="en-US" sz="1400" dirty="0" smtClean="0">
                <a:latin typeface="Consolas" pitchFamily="49" charset="0"/>
              </a:rPr>
              <a:t>each </a:t>
            </a:r>
            <a:r>
              <a:rPr lang="en-US" sz="1400" dirty="0">
                <a:latin typeface="Consolas" pitchFamily="49" charset="0"/>
              </a:rPr>
              <a:t>line of BASIC is “tokenized” into a byte </a:t>
            </a:r>
            <a:r>
              <a:rPr lang="en-US" sz="1400" dirty="0" smtClean="0">
                <a:latin typeface="Consolas" pitchFamily="49" charset="0"/>
              </a:rPr>
              <a:t>sequence</a:t>
            </a:r>
            <a:endParaRPr lang="en-US" sz="1000" dirty="0">
              <a:latin typeface="Consolas" pitchFamily="49" charset="0"/>
            </a:endParaRPr>
          </a:p>
          <a:p>
            <a:r>
              <a:rPr lang="en-US" sz="1000" dirty="0">
                <a:solidFill>
                  <a:schemeClr val="bg1"/>
                </a:solidFill>
                <a:latin typeface="Consolas" pitchFamily="49" charset="0"/>
              </a:rPr>
              <a:t>A “linked list” (next/prev. pointers) of tokens starts at RWS address </a:t>
            </a:r>
            <a:r>
              <a:rPr lang="en-US" sz="1000" b="1" dirty="0">
                <a:solidFill>
                  <a:schemeClr val="bg1"/>
                </a:solidFill>
                <a:latin typeface="Consolas" pitchFamily="49" charset="0"/>
              </a:rPr>
              <a:t>0x120E</a:t>
            </a:r>
            <a:r>
              <a:rPr lang="en-US" sz="1000" dirty="0">
                <a:solidFill>
                  <a:schemeClr val="bg1"/>
                </a:solidFill>
                <a:latin typeface="Consolas" pitchFamily="49" charset="0"/>
              </a:rPr>
              <a:t> (just after a long marker of 0xFF’s)</a:t>
            </a:r>
          </a:p>
          <a:p>
            <a:r>
              <a:rPr lang="en-US" sz="1000" dirty="0">
                <a:solidFill>
                  <a:schemeClr val="bg1"/>
                </a:solidFill>
                <a:latin typeface="Consolas" pitchFamily="49" charset="0"/>
              </a:rPr>
              <a:t>NOTE: The “FF” markers change to “40” after a </a:t>
            </a:r>
            <a:r>
              <a:rPr lang="en-US" sz="1000" b="1" dirty="0">
                <a:solidFill>
                  <a:schemeClr val="bg1"/>
                </a:solidFill>
                <a:latin typeface="Consolas" pitchFamily="49" charset="0"/>
              </a:rPr>
              <a:t>RUN</a:t>
            </a:r>
            <a:r>
              <a:rPr lang="en-US" sz="1000" dirty="0">
                <a:solidFill>
                  <a:schemeClr val="bg1"/>
                </a:solidFill>
                <a:latin typeface="Consolas" pitchFamily="49" charset="0"/>
              </a:rPr>
              <a:t> (garbage collection), then revert back to “FF” after a </a:t>
            </a:r>
            <a:r>
              <a:rPr lang="en-US" sz="1000" b="1" dirty="0">
                <a:solidFill>
                  <a:schemeClr val="bg1"/>
                </a:solidFill>
                <a:latin typeface="Consolas" pitchFamily="49" charset="0"/>
              </a:rPr>
              <a:t>LIST</a:t>
            </a:r>
          </a:p>
        </p:txBody>
      </p:sp>
    </p:spTree>
    <p:extLst>
      <p:ext uri="{BB962C8B-B14F-4D97-AF65-F5344CB8AC3E}">
        <p14:creationId xmlns="" xmlns:p14="http://schemas.microsoft.com/office/powerpoint/2010/main" val="387981140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5346AF12-7D7F-D24E-CF06-50CF4FF65918}"/>
              </a:ext>
            </a:extLst>
          </p:cNvPr>
          <p:cNvSpPr>
            <a:spLocks noGrp="1"/>
          </p:cNvSpPr>
          <p:nvPr>
            <p:ph type="title"/>
          </p:nvPr>
        </p:nvSpPr>
        <p:spPr>
          <a:xfrm>
            <a:off x="457200" y="274638"/>
            <a:ext cx="8229600" cy="792162"/>
          </a:xfrm>
        </p:spPr>
        <p:txBody>
          <a:bodyPr>
            <a:normAutofit fontScale="90000"/>
          </a:bodyPr>
          <a:lstStyle/>
          <a:p>
            <a:r>
              <a:rPr lang="en-US" sz="3600" b="1" dirty="0">
                <a:latin typeface="Consolas" pitchFamily="49" charset="0"/>
              </a:rPr>
              <a:t>P.A.L.M.</a:t>
            </a:r>
            <a:r>
              <a:rPr lang="en-US" sz="3600" dirty="0">
                <a:latin typeface="Consolas" pitchFamily="49" charset="0"/>
              </a:rPr>
              <a:t> Put All Logic in Microcode</a:t>
            </a:r>
          </a:p>
        </p:txBody>
      </p:sp>
      <p:pic>
        <p:nvPicPr>
          <p:cNvPr id="7" name="Picture 3">
            <a:extLst>
              <a:ext uri="{FF2B5EF4-FFF2-40B4-BE49-F238E27FC236}">
                <a16:creationId xmlns="" xmlns:a16="http://schemas.microsoft.com/office/drawing/2014/main" id="{A8EB2B9A-3225-8996-9056-BAD07B9B4D02}"/>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119657" y="1143000"/>
            <a:ext cx="3773654" cy="561975"/>
          </a:xfrm>
          <a:prstGeom prst="rect">
            <a:avLst/>
          </a:prstGeom>
          <a:noFill/>
          <a:ln w="9525">
            <a:solidFill>
              <a:schemeClr val="accent1">
                <a:shade val="50000"/>
              </a:schemeClr>
            </a:solidFill>
            <a:miter lim="800000"/>
            <a:headEnd/>
            <a:tailEnd/>
          </a:ln>
        </p:spPr>
      </p:pic>
      <p:pic>
        <p:nvPicPr>
          <p:cNvPr id="8" name="Picture 7" descr="https://i0.wp.com/voidstar.blog/wp-content/uploads/2022/11/03_IMG_4248A.jpg?resize=1024%2C797&amp;ssl=1">
            <a:extLst>
              <a:ext uri="{FF2B5EF4-FFF2-40B4-BE49-F238E27FC236}">
                <a16:creationId xmlns="" xmlns:a16="http://schemas.microsoft.com/office/drawing/2014/main" id="{84D70727-7D7F-C339-E7F2-A8477327380E}"/>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3119658" y="1757929"/>
            <a:ext cx="3478504" cy="2707391"/>
          </a:xfrm>
          <a:prstGeom prst="rect">
            <a:avLst/>
          </a:prstGeom>
          <a:noFill/>
        </p:spPr>
      </p:pic>
      <p:pic>
        <p:nvPicPr>
          <p:cNvPr id="9" name="Picture 8">
            <a:extLst>
              <a:ext uri="{FF2B5EF4-FFF2-40B4-BE49-F238E27FC236}">
                <a16:creationId xmlns="" xmlns:a16="http://schemas.microsoft.com/office/drawing/2014/main" id="{CAF912FA-592F-E67D-B5DC-EEDF849EFFE8}"/>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26759" y="1143000"/>
            <a:ext cx="2721241" cy="2895600"/>
          </a:xfrm>
          <a:prstGeom prst="rect">
            <a:avLst/>
          </a:prstGeom>
          <a:noFill/>
          <a:ln w="9525">
            <a:solidFill>
              <a:schemeClr val="accent1">
                <a:shade val="50000"/>
              </a:schemeClr>
            </a:solidFill>
            <a:miter lim="800000"/>
            <a:headEnd/>
            <a:tailEnd/>
          </a:ln>
        </p:spPr>
      </p:pic>
      <p:cxnSp>
        <p:nvCxnSpPr>
          <p:cNvPr id="10" name="Straight Connector 9">
            <a:extLst>
              <a:ext uri="{FF2B5EF4-FFF2-40B4-BE49-F238E27FC236}">
                <a16:creationId xmlns="" xmlns:a16="http://schemas.microsoft.com/office/drawing/2014/main" id="{76CBA108-305E-E4D8-C195-B7D0DF77BC9B}"/>
              </a:ext>
            </a:extLst>
          </p:cNvPr>
          <p:cNvCxnSpPr>
            <a:cxnSpLocks/>
          </p:cNvCxnSpPr>
          <p:nvPr/>
        </p:nvCxnSpPr>
        <p:spPr>
          <a:xfrm>
            <a:off x="4458141" y="1648391"/>
            <a:ext cx="22802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16DDB26E-28E6-6313-38A1-356F3D375854}"/>
              </a:ext>
            </a:extLst>
          </p:cNvPr>
          <p:cNvSpPr txBox="1"/>
          <p:nvPr/>
        </p:nvSpPr>
        <p:spPr>
          <a:xfrm>
            <a:off x="228600" y="4003655"/>
            <a:ext cx="2563522" cy="461665"/>
          </a:xfrm>
          <a:prstGeom prst="rect">
            <a:avLst/>
          </a:prstGeom>
          <a:noFill/>
        </p:spPr>
        <p:txBody>
          <a:bodyPr wrap="none" rtlCol="0">
            <a:spAutoFit/>
          </a:bodyPr>
          <a:lstStyle/>
          <a:p>
            <a:r>
              <a:rPr lang="en-US" sz="1200" dirty="0">
                <a:latin typeface="Consolas" pitchFamily="49" charset="0"/>
              </a:rPr>
              <a:t>Internal IBM document.</a:t>
            </a:r>
          </a:p>
          <a:p>
            <a:r>
              <a:rPr lang="en-US" sz="1200" dirty="0">
                <a:latin typeface="Consolas" pitchFamily="49" charset="0"/>
              </a:rPr>
              <a:t>“GENASM” (General Assembler)</a:t>
            </a:r>
          </a:p>
        </p:txBody>
      </p:sp>
      <p:cxnSp>
        <p:nvCxnSpPr>
          <p:cNvPr id="13" name="Straight Connector 12">
            <a:extLst>
              <a:ext uri="{FF2B5EF4-FFF2-40B4-BE49-F238E27FC236}">
                <a16:creationId xmlns="" xmlns:a16="http://schemas.microsoft.com/office/drawing/2014/main" id="{4910A81E-1C43-42F6-6719-F369DB294C61}"/>
              </a:ext>
            </a:extLst>
          </p:cNvPr>
          <p:cNvCxnSpPr>
            <a:cxnSpLocks/>
          </p:cNvCxnSpPr>
          <p:nvPr/>
        </p:nvCxnSpPr>
        <p:spPr>
          <a:xfrm>
            <a:off x="4957917" y="1529328"/>
            <a:ext cx="22802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03CCABEC-02C5-CE19-A711-E508F9FC47BD}"/>
              </a:ext>
            </a:extLst>
          </p:cNvPr>
          <p:cNvPicPr>
            <a:picLocks noChangeAspect="1"/>
          </p:cNvPicPr>
          <p:nvPr/>
        </p:nvPicPr>
        <p:blipFill>
          <a:blip r:embed="rId5"/>
          <a:stretch>
            <a:fillRect/>
          </a:stretch>
        </p:blipFill>
        <p:spPr>
          <a:xfrm>
            <a:off x="6709058" y="1771650"/>
            <a:ext cx="2249169" cy="1560195"/>
          </a:xfrm>
          <a:prstGeom prst="rect">
            <a:avLst/>
          </a:prstGeom>
          <a:ln>
            <a:solidFill>
              <a:schemeClr val="tx1"/>
            </a:solidFill>
          </a:ln>
        </p:spPr>
      </p:pic>
      <p:cxnSp>
        <p:nvCxnSpPr>
          <p:cNvPr id="18" name="Straight Arrow Connector 17">
            <a:extLst>
              <a:ext uri="{FF2B5EF4-FFF2-40B4-BE49-F238E27FC236}">
                <a16:creationId xmlns="" xmlns:a16="http://schemas.microsoft.com/office/drawing/2014/main" id="{CB7D0CC2-358C-C18C-610E-59BF146DE7B7}"/>
              </a:ext>
            </a:extLst>
          </p:cNvPr>
          <p:cNvCxnSpPr/>
          <p:nvPr/>
        </p:nvCxnSpPr>
        <p:spPr>
          <a:xfrm>
            <a:off x="6210300" y="1648391"/>
            <a:ext cx="784860" cy="1544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9776DE2D-37A4-CBBC-4841-DBE8E12162E6}"/>
              </a:ext>
            </a:extLst>
          </p:cNvPr>
          <p:cNvCxnSpPr>
            <a:cxnSpLocks/>
          </p:cNvCxnSpPr>
          <p:nvPr/>
        </p:nvCxnSpPr>
        <p:spPr>
          <a:xfrm>
            <a:off x="1753041" y="3820091"/>
            <a:ext cx="22802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8074307" y="894011"/>
            <a:ext cx="883920" cy="754380"/>
            <a:chOff x="381000" y="4724400"/>
            <a:chExt cx="1600200" cy="1371600"/>
          </a:xfrm>
        </p:grpSpPr>
        <p:pic>
          <p:nvPicPr>
            <p:cNvPr id="21" name="Picture 1"/>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762000" y="4800600"/>
              <a:ext cx="838200" cy="1257300"/>
            </a:xfrm>
            <a:prstGeom prst="rect">
              <a:avLst/>
            </a:prstGeom>
            <a:noFill/>
            <a:ln w="9525">
              <a:noFill/>
              <a:miter lim="800000"/>
              <a:headEnd/>
              <a:tailEnd/>
            </a:ln>
          </p:spPr>
        </p:pic>
        <p:grpSp>
          <p:nvGrpSpPr>
            <p:cNvPr id="22" name="Group 21"/>
            <p:cNvGrpSpPr/>
            <p:nvPr/>
          </p:nvGrpSpPr>
          <p:grpSpPr>
            <a:xfrm>
              <a:off x="381000" y="4724400"/>
              <a:ext cx="1600200" cy="1371600"/>
              <a:chOff x="381000" y="4724400"/>
              <a:chExt cx="1600200" cy="1371600"/>
            </a:xfrm>
          </p:grpSpPr>
          <p:sp>
            <p:nvSpPr>
              <p:cNvPr id="23" name="Oval 22"/>
              <p:cNvSpPr/>
              <p:nvPr/>
            </p:nvSpPr>
            <p:spPr>
              <a:xfrm>
                <a:off x="381000" y="4724400"/>
                <a:ext cx="1600200" cy="1371600"/>
              </a:xfrm>
              <a:prstGeom prst="ellipse">
                <a:avLst/>
              </a:prstGeom>
              <a:noFill/>
              <a:ln w="1270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4" name="Straight Connector 23"/>
              <p:cNvCxnSpPr>
                <a:stCxn id="23" idx="3"/>
                <a:endCxn id="23" idx="7"/>
              </p:cNvCxnSpPr>
              <p:nvPr/>
            </p:nvCxnSpPr>
            <p:spPr>
              <a:xfrm flipV="1">
                <a:off x="615344" y="4925266"/>
                <a:ext cx="1131512" cy="969868"/>
              </a:xfrm>
              <a:prstGeom prst="line">
                <a:avLst/>
              </a:prstGeom>
              <a:noFill/>
              <a:ln w="127000" cap="flat" cmpd="sng" algn="ctr">
                <a:solidFill>
                  <a:srgbClr val="FF0000"/>
                </a:solidFill>
                <a:prstDash val="solid"/>
              </a:ln>
              <a:effectLst/>
            </p:spPr>
          </p:cxnSp>
        </p:grpSp>
      </p:grpSp>
      <p:sp>
        <p:nvSpPr>
          <p:cNvPr id="17" name="Rectangle 16">
            <a:extLst>
              <a:ext uri="{FF2B5EF4-FFF2-40B4-BE49-F238E27FC236}">
                <a16:creationId xmlns="" xmlns:a16="http://schemas.microsoft.com/office/drawing/2014/main" id="{2A52220C-99DB-6E0F-9407-BB2EE4C4C5AE}"/>
              </a:ext>
            </a:extLst>
          </p:cNvPr>
          <p:cNvSpPr/>
          <p:nvPr/>
        </p:nvSpPr>
        <p:spPr>
          <a:xfrm>
            <a:off x="6952580" y="877077"/>
            <a:ext cx="1365249" cy="461665"/>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Not the 1990s PALM Pilot!</a:t>
            </a:r>
            <a:endParaRPr lang="en-US" sz="1200" dirty="0">
              <a:latin typeface="Consolas" pitchFamily="49" charset="0"/>
            </a:endParaRPr>
          </a:p>
        </p:txBody>
      </p:sp>
      <p:sp>
        <p:nvSpPr>
          <p:cNvPr id="20" name="Rectangle 19">
            <a:extLst>
              <a:ext uri="{FF2B5EF4-FFF2-40B4-BE49-F238E27FC236}">
                <a16:creationId xmlns="" xmlns:a16="http://schemas.microsoft.com/office/drawing/2014/main" id="{2A52220C-99DB-6E0F-9407-BB2EE4C4C5AE}"/>
              </a:ext>
            </a:extLst>
          </p:cNvPr>
          <p:cNvSpPr/>
          <p:nvPr/>
        </p:nvSpPr>
        <p:spPr>
          <a:xfrm>
            <a:off x="6483712" y="4003655"/>
            <a:ext cx="2264058" cy="646331"/>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smtClean="0">
                <a:latin typeface="Consolas" pitchFamily="49" charset="0"/>
              </a:rPr>
              <a:t>The two “microprocessor” looking chips are each 64-byte Register Files.</a:t>
            </a:r>
            <a:endParaRPr lang="en-US" sz="1200" dirty="0">
              <a:latin typeface="Consolas" pitchFamily="49" charset="0"/>
            </a:endParaRPr>
          </a:p>
        </p:txBody>
      </p:sp>
    </p:spTree>
    <p:extLst>
      <p:ext uri="{BB962C8B-B14F-4D97-AF65-F5344CB8AC3E}">
        <p14:creationId xmlns="" xmlns:p14="http://schemas.microsoft.com/office/powerpoint/2010/main" val="3653843237"/>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245430F-DB33-B808-6FC7-2251EBC1A48E}"/>
              </a:ext>
            </a:extLst>
          </p:cNvPr>
          <p:cNvSpPr>
            <a:spLocks noGrp="1"/>
          </p:cNvSpPr>
          <p:nvPr>
            <p:ph type="title"/>
          </p:nvPr>
        </p:nvSpPr>
        <p:spPr>
          <a:xfrm>
            <a:off x="457200" y="274638"/>
            <a:ext cx="8229600" cy="449261"/>
          </a:xfrm>
        </p:spPr>
        <p:txBody>
          <a:bodyPr/>
          <a:lstStyle/>
          <a:p>
            <a:r>
              <a:rPr lang="en-US" b="1" dirty="0">
                <a:latin typeface="Consolas" pitchFamily="49" charset="0"/>
              </a:rPr>
              <a:t>P.A.L.M. Assembly Example</a:t>
            </a:r>
          </a:p>
        </p:txBody>
      </p:sp>
      <p:grpSp>
        <p:nvGrpSpPr>
          <p:cNvPr id="18" name="Group 17">
            <a:extLst>
              <a:ext uri="{FF2B5EF4-FFF2-40B4-BE49-F238E27FC236}">
                <a16:creationId xmlns="" xmlns:a16="http://schemas.microsoft.com/office/drawing/2014/main" id="{4CCE7317-38D6-8718-1609-2F575746D6E8}"/>
              </a:ext>
            </a:extLst>
          </p:cNvPr>
          <p:cNvGrpSpPr/>
          <p:nvPr/>
        </p:nvGrpSpPr>
        <p:grpSpPr>
          <a:xfrm>
            <a:off x="228600" y="818613"/>
            <a:ext cx="8559799" cy="3905787"/>
            <a:chOff x="152400" y="1250413"/>
            <a:chExt cx="11039475" cy="5302787"/>
          </a:xfrm>
        </p:grpSpPr>
        <p:pic>
          <p:nvPicPr>
            <p:cNvPr id="5" name="Picture 2">
              <a:extLst>
                <a:ext uri="{FF2B5EF4-FFF2-40B4-BE49-F238E27FC236}">
                  <a16:creationId xmlns="" xmlns:a16="http://schemas.microsoft.com/office/drawing/2014/main" id="{E8FB6A23-1E22-84BE-D3F8-F3CE8E821D18}"/>
                </a:ext>
              </a:extLst>
            </p:cNvPr>
            <p:cNvPicPr>
              <a:picLocks noChangeAspect="1" noChangeArrowheads="1"/>
            </p:cNvPicPr>
            <p:nvPr/>
          </p:nvPicPr>
          <p:blipFill>
            <a:blip r:embed="rId2" cstate="print"/>
            <a:srcRect/>
            <a:stretch>
              <a:fillRect/>
            </a:stretch>
          </p:blipFill>
          <p:spPr bwMode="auto">
            <a:xfrm>
              <a:off x="271749" y="2318132"/>
              <a:ext cx="3758466" cy="4038600"/>
            </a:xfrm>
            <a:prstGeom prst="rect">
              <a:avLst/>
            </a:prstGeom>
            <a:noFill/>
            <a:ln w="9525">
              <a:noFill/>
              <a:miter lim="800000"/>
              <a:headEnd/>
              <a:tailEnd/>
            </a:ln>
          </p:spPr>
        </p:pic>
        <p:pic>
          <p:nvPicPr>
            <p:cNvPr id="6" name="Picture 2">
              <a:extLst>
                <a:ext uri="{FF2B5EF4-FFF2-40B4-BE49-F238E27FC236}">
                  <a16:creationId xmlns="" xmlns:a16="http://schemas.microsoft.com/office/drawing/2014/main" id="{3ED8C169-D6B0-95EA-E26E-F5A685356DAE}"/>
                </a:ext>
              </a:extLst>
            </p:cNvPr>
            <p:cNvPicPr>
              <a:picLocks noChangeAspect="1" noChangeArrowheads="1"/>
            </p:cNvPicPr>
            <p:nvPr/>
          </p:nvPicPr>
          <p:blipFill>
            <a:blip r:embed="rId3" cstate="print"/>
            <a:srcRect/>
            <a:stretch>
              <a:fillRect/>
            </a:stretch>
          </p:blipFill>
          <p:spPr bwMode="auto">
            <a:xfrm>
              <a:off x="3200400" y="1250413"/>
              <a:ext cx="7991475" cy="1420530"/>
            </a:xfrm>
            <a:prstGeom prst="rect">
              <a:avLst/>
            </a:prstGeom>
            <a:noFill/>
            <a:ln w="9525">
              <a:solidFill>
                <a:schemeClr val="tx1"/>
              </a:solidFill>
              <a:miter lim="800000"/>
              <a:headEnd/>
              <a:tailEnd/>
            </a:ln>
          </p:spPr>
        </p:pic>
        <p:pic>
          <p:nvPicPr>
            <p:cNvPr id="7" name="Picture 3">
              <a:extLst>
                <a:ext uri="{FF2B5EF4-FFF2-40B4-BE49-F238E27FC236}">
                  <a16:creationId xmlns="" xmlns:a16="http://schemas.microsoft.com/office/drawing/2014/main" id="{D89A381A-02BF-A5E5-AEA0-7A1A4402A093}"/>
                </a:ext>
              </a:extLst>
            </p:cNvPr>
            <p:cNvPicPr>
              <a:picLocks noChangeAspect="1" noChangeArrowheads="1"/>
            </p:cNvPicPr>
            <p:nvPr/>
          </p:nvPicPr>
          <p:blipFill>
            <a:blip r:embed="rId4" cstate="print"/>
            <a:srcRect/>
            <a:stretch>
              <a:fillRect/>
            </a:stretch>
          </p:blipFill>
          <p:spPr bwMode="auto">
            <a:xfrm>
              <a:off x="3276599" y="3025047"/>
              <a:ext cx="5614367" cy="1318353"/>
            </a:xfrm>
            <a:prstGeom prst="rect">
              <a:avLst/>
            </a:prstGeom>
            <a:noFill/>
            <a:ln w="9525">
              <a:solidFill>
                <a:schemeClr val="tx1"/>
              </a:solidFill>
              <a:miter lim="800000"/>
              <a:headEnd/>
              <a:tailEnd/>
            </a:ln>
          </p:spPr>
        </p:pic>
        <p:sp>
          <p:nvSpPr>
            <p:cNvPr id="8" name="Rectangle 7">
              <a:extLst>
                <a:ext uri="{FF2B5EF4-FFF2-40B4-BE49-F238E27FC236}">
                  <a16:creationId xmlns="" xmlns:a16="http://schemas.microsoft.com/office/drawing/2014/main" id="{236070B8-BBAC-D5DE-DF6A-80882858E0FA}"/>
                </a:ext>
              </a:extLst>
            </p:cNvPr>
            <p:cNvSpPr/>
            <p:nvPr/>
          </p:nvSpPr>
          <p:spPr>
            <a:xfrm>
              <a:off x="740885" y="2971800"/>
              <a:ext cx="706915"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 xmlns:a16="http://schemas.microsoft.com/office/drawing/2014/main" id="{90DA67BA-5417-9AB8-414D-7A8537AA1CE0}"/>
                </a:ext>
              </a:extLst>
            </p:cNvPr>
            <p:cNvPicPr>
              <a:picLocks noChangeAspect="1" noChangeArrowheads="1"/>
            </p:cNvPicPr>
            <p:nvPr/>
          </p:nvPicPr>
          <p:blipFill>
            <a:blip r:embed="rId5" cstate="print"/>
            <a:srcRect/>
            <a:stretch>
              <a:fillRect/>
            </a:stretch>
          </p:blipFill>
          <p:spPr bwMode="auto">
            <a:xfrm>
              <a:off x="3301093" y="4343400"/>
              <a:ext cx="5589871" cy="1794668"/>
            </a:xfrm>
            <a:prstGeom prst="rect">
              <a:avLst/>
            </a:prstGeom>
            <a:noFill/>
            <a:ln w="9525">
              <a:solidFill>
                <a:schemeClr val="tx1"/>
              </a:solidFill>
              <a:miter lim="800000"/>
              <a:headEnd/>
              <a:tailEnd/>
            </a:ln>
          </p:spPr>
        </p:pic>
        <p:cxnSp>
          <p:nvCxnSpPr>
            <p:cNvPr id="10" name="Straight Arrow Connector 9">
              <a:extLst>
                <a:ext uri="{FF2B5EF4-FFF2-40B4-BE49-F238E27FC236}">
                  <a16:creationId xmlns="" xmlns:a16="http://schemas.microsoft.com/office/drawing/2014/main" id="{AA5CF2DA-AE85-A94F-730E-31BB91349E93}"/>
                </a:ext>
              </a:extLst>
            </p:cNvPr>
            <p:cNvCxnSpPr/>
            <p:nvPr/>
          </p:nvCxnSpPr>
          <p:spPr>
            <a:xfrm>
              <a:off x="691943" y="2133601"/>
              <a:ext cx="0" cy="4419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195F6598-09F8-9C92-FFA8-F562117BCE78}"/>
                </a:ext>
              </a:extLst>
            </p:cNvPr>
            <p:cNvSpPr txBox="1"/>
            <p:nvPr/>
          </p:nvSpPr>
          <p:spPr>
            <a:xfrm>
              <a:off x="152400" y="2057400"/>
              <a:ext cx="635098" cy="334288"/>
            </a:xfrm>
            <a:prstGeom prst="rect">
              <a:avLst/>
            </a:prstGeom>
            <a:noFill/>
          </p:spPr>
          <p:txBody>
            <a:bodyPr wrap="none" rtlCol="0">
              <a:spAutoFit/>
            </a:bodyPr>
            <a:lstStyle/>
            <a:p>
              <a:r>
                <a:rPr lang="en-US" sz="1000" b="1" dirty="0">
                  <a:latin typeface="Courier New" pitchFamily="49" charset="0"/>
                  <a:cs typeface="Courier New" pitchFamily="49" charset="0"/>
                </a:rPr>
                <a:t>ADDR</a:t>
              </a:r>
            </a:p>
          </p:txBody>
        </p:sp>
        <p:sp>
          <p:nvSpPr>
            <p:cNvPr id="12" name="TextBox 11">
              <a:extLst>
                <a:ext uri="{FF2B5EF4-FFF2-40B4-BE49-F238E27FC236}">
                  <a16:creationId xmlns="" xmlns:a16="http://schemas.microsoft.com/office/drawing/2014/main" id="{79C978FA-933F-17C9-D069-76C1604D8EED}"/>
                </a:ext>
              </a:extLst>
            </p:cNvPr>
            <p:cNvSpPr txBox="1"/>
            <p:nvPr/>
          </p:nvSpPr>
          <p:spPr>
            <a:xfrm>
              <a:off x="623145" y="2057400"/>
              <a:ext cx="1627437" cy="334288"/>
            </a:xfrm>
            <a:prstGeom prst="rect">
              <a:avLst/>
            </a:prstGeom>
            <a:noFill/>
          </p:spPr>
          <p:txBody>
            <a:bodyPr wrap="none" rtlCol="0">
              <a:spAutoFit/>
            </a:bodyPr>
            <a:lstStyle/>
            <a:p>
              <a:r>
                <a:rPr lang="en-US" sz="1000" b="1" dirty="0">
                  <a:latin typeface="Courier New" pitchFamily="49" charset="0"/>
                  <a:cs typeface="Courier New" pitchFamily="49" charset="0"/>
                </a:rPr>
                <a:t>OBJ.      ASM.</a:t>
              </a:r>
            </a:p>
          </p:txBody>
        </p:sp>
        <p:sp>
          <p:nvSpPr>
            <p:cNvPr id="13" name="Right Brace 12">
              <a:extLst>
                <a:ext uri="{FF2B5EF4-FFF2-40B4-BE49-F238E27FC236}">
                  <a16:creationId xmlns="" xmlns:a16="http://schemas.microsoft.com/office/drawing/2014/main" id="{36C2D83E-0BB3-011B-F7DD-6EBB7CC6F4E4}"/>
                </a:ext>
              </a:extLst>
            </p:cNvPr>
            <p:cNvSpPr/>
            <p:nvPr/>
          </p:nvSpPr>
          <p:spPr>
            <a:xfrm>
              <a:off x="2727960" y="2522220"/>
              <a:ext cx="304800" cy="609600"/>
            </a:xfrm>
            <a:prstGeom prst="rightBrace">
              <a:avLst>
                <a:gd name="adj1" fmla="val 37249"/>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 xmlns:a16="http://schemas.microsoft.com/office/drawing/2014/main" id="{77DF89E6-2439-A8B7-7D35-4185AC8E8566}"/>
                </a:ext>
              </a:extLst>
            </p:cNvPr>
            <p:cNvCxnSpPr>
              <a:stCxn id="13" idx="1"/>
            </p:cNvCxnSpPr>
            <p:nvPr/>
          </p:nvCxnSpPr>
          <p:spPr>
            <a:xfrm flipV="1">
              <a:off x="3032760" y="2590800"/>
              <a:ext cx="1234440" cy="2362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B494318B-C6D9-C2CF-9540-81166125F9F6}"/>
                </a:ext>
              </a:extLst>
            </p:cNvPr>
            <p:cNvCxnSpPr/>
            <p:nvPr/>
          </p:nvCxnSpPr>
          <p:spPr>
            <a:xfrm>
              <a:off x="1676400" y="3048000"/>
              <a:ext cx="990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E76578B-4AFE-C628-6DC7-1761140E084B}"/>
                </a:ext>
              </a:extLst>
            </p:cNvPr>
            <p:cNvCxnSpPr/>
            <p:nvPr/>
          </p:nvCxnSpPr>
          <p:spPr>
            <a:xfrm>
              <a:off x="1524000" y="31242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A0AC738A-551D-CF1B-13DE-7FFF1128853A}"/>
                </a:ext>
              </a:extLst>
            </p:cNvPr>
            <p:cNvCxnSpPr/>
            <p:nvPr/>
          </p:nvCxnSpPr>
          <p:spPr>
            <a:xfrm>
              <a:off x="1264187" y="44196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131317" y="2125726"/>
            <a:ext cx="1878763" cy="584775"/>
          </a:xfrm>
          <a:prstGeom prst="rect">
            <a:avLst/>
          </a:prstGeom>
          <a:solidFill>
            <a:schemeClr val="accent4">
              <a:lumMod val="60000"/>
              <a:lumOff val="40000"/>
            </a:schemeClr>
          </a:solidFill>
        </p:spPr>
        <p:txBody>
          <a:bodyPr wrap="square" rtlCol="0">
            <a:spAutoFit/>
          </a:bodyPr>
          <a:lstStyle/>
          <a:p>
            <a:r>
              <a:rPr lang="en-US" sz="800" dirty="0" smtClean="0">
                <a:latin typeface="Consolas" pitchFamily="49" charset="0"/>
              </a:rPr>
              <a:t>Working on preparing a better explanation of PALM assembler (will be in </a:t>
            </a:r>
            <a:r>
              <a:rPr lang="en-US" sz="800" dirty="0" err="1" smtClean="0">
                <a:latin typeface="Consolas" pitchFamily="49" charset="0"/>
              </a:rPr>
              <a:t>github</a:t>
            </a:r>
            <a:r>
              <a:rPr lang="en-US" sz="800" dirty="0" smtClean="0">
                <a:latin typeface="Consolas" pitchFamily="49" charset="0"/>
              </a:rPr>
              <a:t>), but here is a few simple examples.</a:t>
            </a:r>
            <a:endParaRPr lang="en-US" sz="800" dirty="0">
              <a:latin typeface="Consolas" pitchFamily="49" charset="0"/>
            </a:endParaRPr>
          </a:p>
        </p:txBody>
      </p:sp>
    </p:spTree>
    <p:extLst>
      <p:ext uri="{BB962C8B-B14F-4D97-AF65-F5344CB8AC3E}">
        <p14:creationId xmlns="" xmlns:p14="http://schemas.microsoft.com/office/powerpoint/2010/main" val="4273602674"/>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09551" y="1579503"/>
            <a:ext cx="1535430" cy="1501055"/>
          </a:xfrm>
          <a:prstGeom prst="rect">
            <a:avLst/>
          </a:prstGeom>
          <a:noFill/>
          <a:ln w="25400">
            <a:solidFill>
              <a:schemeClr val="tx1"/>
            </a:solidFill>
            <a:miter lim="800000"/>
            <a:headEnd/>
            <a:tailEnd/>
          </a:ln>
        </p:spPr>
      </p:pic>
      <p:sp>
        <p:nvSpPr>
          <p:cNvPr id="4" name="Title 1">
            <a:extLst>
              <a:ext uri="{FF2B5EF4-FFF2-40B4-BE49-F238E27FC236}">
                <a16:creationId xmlns="" xmlns:a16="http://schemas.microsoft.com/office/drawing/2014/main" id="{56EA953E-EAE7-163B-E606-FA73975389B4}"/>
              </a:ext>
            </a:extLst>
          </p:cNvPr>
          <p:cNvSpPr>
            <a:spLocks noGrp="1"/>
          </p:cNvSpPr>
          <p:nvPr>
            <p:ph type="title"/>
          </p:nvPr>
        </p:nvSpPr>
        <p:spPr>
          <a:xfrm>
            <a:off x="457200" y="274638"/>
            <a:ext cx="8229600" cy="377910"/>
          </a:xfrm>
        </p:spPr>
        <p:txBody>
          <a:bodyPr>
            <a:normAutofit fontScale="90000"/>
          </a:bodyPr>
          <a:lstStyle/>
          <a:p>
            <a:r>
              <a:rPr lang="en-US" sz="3000" b="1" dirty="0">
                <a:latin typeface="Consolas" panose="020B0609020204030204" pitchFamily="49" charset="0"/>
              </a:rPr>
              <a:t>DCP: Diagnostics Control Program</a:t>
            </a:r>
          </a:p>
        </p:txBody>
      </p:sp>
      <p:sp>
        <p:nvSpPr>
          <p:cNvPr id="5" name="Content Placeholder 2">
            <a:extLst>
              <a:ext uri="{FF2B5EF4-FFF2-40B4-BE49-F238E27FC236}">
                <a16:creationId xmlns="" xmlns:a16="http://schemas.microsoft.com/office/drawing/2014/main" id="{1884BD7E-3AE4-0EBC-4F2D-752ECECCF574}"/>
              </a:ext>
            </a:extLst>
          </p:cNvPr>
          <p:cNvSpPr txBox="1">
            <a:spLocks/>
          </p:cNvSpPr>
          <p:nvPr/>
        </p:nvSpPr>
        <p:spPr>
          <a:xfrm>
            <a:off x="457200" y="695325"/>
            <a:ext cx="8229600" cy="46783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400" dirty="0">
                <a:latin typeface="Consolas" panose="020B0609020204030204" pitchFamily="49" charset="0"/>
              </a:rPr>
              <a:t>All IBM 5100’s have a built-in DCP that can be used to modify any memory address</a:t>
            </a:r>
          </a:p>
        </p:txBody>
      </p:sp>
      <p:pic>
        <p:nvPicPr>
          <p:cNvPr id="6" name="Picture 5">
            <a:extLst>
              <a:ext uri="{FF2B5EF4-FFF2-40B4-BE49-F238E27FC236}">
                <a16:creationId xmlns="" xmlns:a16="http://schemas.microsoft.com/office/drawing/2014/main" id="{7607EF0B-3A70-4EE5-57DA-6A562F14B159}"/>
              </a:ext>
            </a:extLst>
          </p:cNvPr>
          <p:cNvPicPr>
            <a:picLocks noChangeAspect="1"/>
          </p:cNvPicPr>
          <p:nvPr/>
        </p:nvPicPr>
        <p:blipFill>
          <a:blip r:embed="rId3"/>
          <a:stretch>
            <a:fillRect/>
          </a:stretch>
        </p:blipFill>
        <p:spPr>
          <a:xfrm>
            <a:off x="3562501" y="1660521"/>
            <a:ext cx="4358097" cy="2647776"/>
          </a:xfrm>
          <a:prstGeom prst="rect">
            <a:avLst/>
          </a:prstGeom>
        </p:spPr>
      </p:pic>
      <p:pic>
        <p:nvPicPr>
          <p:cNvPr id="7" name="Picture 6">
            <a:extLst>
              <a:ext uri="{FF2B5EF4-FFF2-40B4-BE49-F238E27FC236}">
                <a16:creationId xmlns="" xmlns:a16="http://schemas.microsoft.com/office/drawing/2014/main" id="{7D8F5C87-9D61-7A29-77C6-4AD56690D0E1}"/>
              </a:ext>
            </a:extLst>
          </p:cNvPr>
          <p:cNvPicPr>
            <a:picLocks noChangeAspect="1"/>
          </p:cNvPicPr>
          <p:nvPr/>
        </p:nvPicPr>
        <p:blipFill>
          <a:blip r:embed="rId4"/>
          <a:stretch>
            <a:fillRect/>
          </a:stretch>
        </p:blipFill>
        <p:spPr>
          <a:xfrm>
            <a:off x="6001668" y="3399251"/>
            <a:ext cx="3005830" cy="1317992"/>
          </a:xfrm>
          <a:prstGeom prst="rect">
            <a:avLst/>
          </a:prstGeom>
          <a:ln>
            <a:solidFill>
              <a:schemeClr val="tx1"/>
            </a:solidFill>
          </a:ln>
        </p:spPr>
      </p:pic>
      <p:sp>
        <p:nvSpPr>
          <p:cNvPr id="8" name="TextBox 7">
            <a:extLst>
              <a:ext uri="{FF2B5EF4-FFF2-40B4-BE49-F238E27FC236}">
                <a16:creationId xmlns="" xmlns:a16="http://schemas.microsoft.com/office/drawing/2014/main" id="{1A8B8DB3-56D6-FE8D-08B4-D3F9DF70AF74}"/>
              </a:ext>
            </a:extLst>
          </p:cNvPr>
          <p:cNvSpPr txBox="1"/>
          <p:nvPr/>
        </p:nvSpPr>
        <p:spPr>
          <a:xfrm>
            <a:off x="209550" y="3473471"/>
            <a:ext cx="2931583" cy="1015663"/>
          </a:xfrm>
          <a:prstGeom prst="rect">
            <a:avLst/>
          </a:prstGeom>
          <a:solidFill>
            <a:schemeClr val="bg1">
              <a:lumMod val="75000"/>
            </a:schemeClr>
          </a:solidFill>
          <a:ln w="25400">
            <a:solidFill>
              <a:schemeClr val="tx1"/>
            </a:solidFill>
          </a:ln>
        </p:spPr>
        <p:txBody>
          <a:bodyPr wrap="square" rtlCol="0">
            <a:spAutoFit/>
          </a:bodyPr>
          <a:lstStyle/>
          <a:p>
            <a:r>
              <a:rPr lang="en-US" sz="1200" dirty="0">
                <a:latin typeface="Consolas" panose="020B0609020204030204" pitchFamily="49" charset="0"/>
              </a:rPr>
              <a:t>During ROS CRC checks, you can enter DCP by pressing: </a:t>
            </a:r>
            <a:r>
              <a:rPr lang="en-US" sz="1200" b="1" dirty="0">
                <a:latin typeface="Consolas" panose="020B0609020204030204" pitchFamily="49" charset="0"/>
              </a:rPr>
              <a:t>CMD-ATTN</a:t>
            </a:r>
            <a:r>
              <a:rPr lang="en-US" sz="1200" dirty="0">
                <a:latin typeface="Consolas" panose="020B0609020204030204" pitchFamily="49" charset="0"/>
              </a:rPr>
              <a:t>.  However, </a:t>
            </a:r>
            <a:r>
              <a:rPr lang="en-US" sz="1200" b="1" dirty="0">
                <a:latin typeface="Consolas" panose="020B0609020204030204" pitchFamily="49" charset="0"/>
              </a:rPr>
              <a:t>if you press a key too early, the system shows you the scan code of </a:t>
            </a:r>
            <a:r>
              <a:rPr lang="en-US" sz="1200" b="1" dirty="0" smtClean="0">
                <a:latin typeface="Consolas" panose="020B0609020204030204" pitchFamily="49" charset="0"/>
              </a:rPr>
              <a:t>the key pressed!</a:t>
            </a:r>
            <a:endParaRPr lang="en-US" sz="1200" b="1" dirty="0">
              <a:latin typeface="Consolas" panose="020B0609020204030204" pitchFamily="49" charset="0"/>
            </a:endParaRPr>
          </a:p>
        </p:txBody>
      </p:sp>
      <p:pic>
        <p:nvPicPr>
          <p:cNvPr id="9" name="Picture 8">
            <a:extLst>
              <a:ext uri="{FF2B5EF4-FFF2-40B4-BE49-F238E27FC236}">
                <a16:creationId xmlns="" xmlns:a16="http://schemas.microsoft.com/office/drawing/2014/main" id="{00630FD8-65EC-8D98-C28D-A8E3BCCDB61F}"/>
              </a:ext>
            </a:extLst>
          </p:cNvPr>
          <p:cNvPicPr>
            <a:picLocks noChangeAspect="1"/>
          </p:cNvPicPr>
          <p:nvPr/>
        </p:nvPicPr>
        <p:blipFill>
          <a:blip r:embed="rId5"/>
          <a:stretch>
            <a:fillRect/>
          </a:stretch>
        </p:blipFill>
        <p:spPr>
          <a:xfrm>
            <a:off x="1418544" y="2542001"/>
            <a:ext cx="1209675" cy="857250"/>
          </a:xfrm>
          <a:prstGeom prst="rect">
            <a:avLst/>
          </a:prstGeom>
          <a:ln w="25400">
            <a:solidFill>
              <a:schemeClr val="accent1"/>
            </a:solidFill>
          </a:ln>
        </p:spPr>
      </p:pic>
      <p:sp>
        <p:nvSpPr>
          <p:cNvPr id="11" name="TextBox 10"/>
          <p:cNvSpPr txBox="1"/>
          <p:nvPr/>
        </p:nvSpPr>
        <p:spPr>
          <a:xfrm>
            <a:off x="1744981" y="1938873"/>
            <a:ext cx="1817520" cy="523220"/>
          </a:xfrm>
          <a:prstGeom prst="rect">
            <a:avLst/>
          </a:prstGeom>
          <a:noFill/>
        </p:spPr>
        <p:txBody>
          <a:bodyPr wrap="square" rtlCol="0">
            <a:spAutoFit/>
          </a:bodyPr>
          <a:lstStyle/>
          <a:p>
            <a:r>
              <a:rPr lang="en-US" sz="1200" b="1" dirty="0" smtClean="0">
                <a:latin typeface="Consolas" pitchFamily="49" charset="0"/>
              </a:rPr>
              <a:t>undocumented</a:t>
            </a:r>
            <a:r>
              <a:rPr lang="en-US" sz="1200" b="1" dirty="0" smtClean="0">
                <a:latin typeface="Consolas" pitchFamily="49" charset="0"/>
              </a:rPr>
              <a:t>!  </a:t>
            </a:r>
          </a:p>
          <a:p>
            <a:r>
              <a:rPr lang="en-US" sz="800" b="1" dirty="0" smtClean="0">
                <a:latin typeface="Consolas" pitchFamily="49" charset="0"/>
              </a:rPr>
              <a:t>This might happen if</a:t>
            </a:r>
          </a:p>
          <a:p>
            <a:r>
              <a:rPr lang="en-US" sz="800" b="1" dirty="0" smtClean="0">
                <a:latin typeface="Consolas" pitchFamily="49" charset="0"/>
              </a:rPr>
              <a:t>you have a stuck key.</a:t>
            </a:r>
            <a:endParaRPr lang="en-US" sz="800" b="1" dirty="0">
              <a:latin typeface="Consolas" pitchFamily="49" charset="0"/>
            </a:endParaRPr>
          </a:p>
        </p:txBody>
      </p:sp>
      <p:sp>
        <p:nvSpPr>
          <p:cNvPr id="10" name="TextBox 9"/>
          <p:cNvSpPr txBox="1"/>
          <p:nvPr/>
        </p:nvSpPr>
        <p:spPr>
          <a:xfrm>
            <a:off x="1744981" y="1579503"/>
            <a:ext cx="1817520" cy="276999"/>
          </a:xfrm>
          <a:prstGeom prst="rect">
            <a:avLst/>
          </a:prstGeom>
          <a:noFill/>
        </p:spPr>
        <p:txBody>
          <a:bodyPr wrap="square" rtlCol="0">
            <a:spAutoFit/>
          </a:bodyPr>
          <a:lstStyle/>
          <a:p>
            <a:r>
              <a:rPr lang="en-US" sz="1200" b="1" dirty="0" smtClean="0">
                <a:latin typeface="Consolas" pitchFamily="49" charset="0"/>
              </a:rPr>
              <a:t>&lt; 5100</a:t>
            </a:r>
            <a:endParaRPr lang="en-US" sz="800" b="1" dirty="0">
              <a:latin typeface="Consolas" pitchFamily="49" charset="0"/>
            </a:endParaRPr>
          </a:p>
        </p:txBody>
      </p:sp>
      <p:sp>
        <p:nvSpPr>
          <p:cNvPr id="12" name="TextBox 11"/>
          <p:cNvSpPr txBox="1"/>
          <p:nvPr/>
        </p:nvSpPr>
        <p:spPr>
          <a:xfrm>
            <a:off x="721453" y="3196472"/>
            <a:ext cx="1817520" cy="276999"/>
          </a:xfrm>
          <a:prstGeom prst="rect">
            <a:avLst/>
          </a:prstGeom>
          <a:noFill/>
        </p:spPr>
        <p:txBody>
          <a:bodyPr wrap="square" rtlCol="0">
            <a:spAutoFit/>
          </a:bodyPr>
          <a:lstStyle/>
          <a:p>
            <a:r>
              <a:rPr lang="en-US" sz="1200" b="1" dirty="0" smtClean="0">
                <a:latin typeface="Consolas" pitchFamily="49" charset="0"/>
              </a:rPr>
              <a:t>5110 &gt;</a:t>
            </a:r>
            <a:endParaRPr lang="en-US" sz="800" b="1" dirty="0">
              <a:latin typeface="Consolas" pitchFamily="49" charset="0"/>
            </a:endParaRPr>
          </a:p>
        </p:txBody>
      </p:sp>
    </p:spTree>
    <p:extLst>
      <p:ext uri="{BB962C8B-B14F-4D97-AF65-F5344CB8AC3E}">
        <p14:creationId xmlns="" xmlns:p14="http://schemas.microsoft.com/office/powerpoint/2010/main" val="296086713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A8E57A8-7CA2-5E48-EFAF-A066BABCA953}"/>
              </a:ext>
            </a:extLst>
          </p:cNvPr>
          <p:cNvSpPr>
            <a:spLocks noGrp="1"/>
          </p:cNvSpPr>
          <p:nvPr>
            <p:ph type="title"/>
          </p:nvPr>
        </p:nvSpPr>
        <p:spPr>
          <a:xfrm>
            <a:off x="457200" y="274638"/>
            <a:ext cx="8229600" cy="411162"/>
          </a:xfrm>
        </p:spPr>
        <p:txBody>
          <a:bodyPr/>
          <a:lstStyle/>
          <a:p>
            <a:r>
              <a:rPr lang="en-US" b="1" dirty="0">
                <a:latin typeface="Consolas" pitchFamily="49" charset="0"/>
              </a:rPr>
              <a:t>IBM 5100/5110 NEWS</a:t>
            </a:r>
          </a:p>
        </p:txBody>
      </p:sp>
      <p:sp>
        <p:nvSpPr>
          <p:cNvPr id="5" name="Content Placeholder 2">
            <a:extLst>
              <a:ext uri="{FF2B5EF4-FFF2-40B4-BE49-F238E27FC236}">
                <a16:creationId xmlns="" xmlns:a16="http://schemas.microsoft.com/office/drawing/2014/main" id="{AEA895C9-7D10-6036-D9F9-AF9385DD1A93}"/>
              </a:ext>
            </a:extLst>
          </p:cNvPr>
          <p:cNvSpPr txBox="1">
            <a:spLocks/>
          </p:cNvSpPr>
          <p:nvPr/>
        </p:nvSpPr>
        <p:spPr>
          <a:xfrm>
            <a:off x="457200" y="800100"/>
            <a:ext cx="82296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latin typeface="Consolas" pitchFamily="49" charset="0"/>
              </a:rPr>
              <a:t>Christmas Star 2022 Contest</a:t>
            </a:r>
          </a:p>
          <a:p>
            <a:pPr lvl="1"/>
            <a:r>
              <a:rPr lang="en-US" dirty="0">
                <a:latin typeface="Consolas" pitchFamily="49" charset="0"/>
              </a:rPr>
              <a:t>Sponsored by </a:t>
            </a:r>
            <a:r>
              <a:rPr lang="en-US" dirty="0" err="1">
                <a:latin typeface="Consolas" pitchFamily="49" charset="0"/>
              </a:rPr>
              <a:t>Logiker</a:t>
            </a:r>
            <a:r>
              <a:rPr lang="en-US" dirty="0">
                <a:latin typeface="Consolas" pitchFamily="49" charset="0"/>
              </a:rPr>
              <a:t> (Dec 2, 2022 – Dec 26, 2022)</a:t>
            </a:r>
          </a:p>
          <a:p>
            <a:pPr lvl="2"/>
            <a:r>
              <a:rPr lang="en-US" sz="1400" dirty="0">
                <a:latin typeface="Consolas" pitchFamily="49" charset="0"/>
              </a:rPr>
              <a:t>https://logiker.com/Vintage-Computing-Christmas-Challenge-2022</a:t>
            </a:r>
          </a:p>
          <a:p>
            <a:pPr lvl="2"/>
            <a:r>
              <a:rPr lang="en-US" sz="1400" dirty="0">
                <a:latin typeface="Consolas" pitchFamily="49" charset="0"/>
              </a:rPr>
              <a:t>Output a </a:t>
            </a:r>
            <a:r>
              <a:rPr lang="en-US" sz="1400" b="1" dirty="0">
                <a:latin typeface="Consolas" pitchFamily="49" charset="0"/>
              </a:rPr>
              <a:t>17x17</a:t>
            </a:r>
            <a:r>
              <a:rPr lang="en-US" sz="1400" dirty="0">
                <a:latin typeface="Consolas" pitchFamily="49" charset="0"/>
              </a:rPr>
              <a:t> symmetric star in as few bytes as possible</a:t>
            </a:r>
          </a:p>
          <a:p>
            <a:pPr lvl="1"/>
            <a:r>
              <a:rPr lang="en-US" dirty="0">
                <a:latin typeface="Consolas" pitchFamily="49" charset="0"/>
              </a:rPr>
              <a:t>All results at </a:t>
            </a:r>
            <a:r>
              <a:rPr lang="en-US" b="1" dirty="0">
                <a:latin typeface="Consolas" pitchFamily="49" charset="0"/>
              </a:rPr>
              <a:t>demozoo.org</a:t>
            </a:r>
          </a:p>
          <a:p>
            <a:pPr lvl="2"/>
            <a:r>
              <a:rPr lang="en-US" sz="1400" dirty="0">
                <a:latin typeface="Consolas" pitchFamily="49" charset="0"/>
              </a:rPr>
              <a:t>IBM 5110 APL 3</a:t>
            </a:r>
            <a:r>
              <a:rPr lang="en-US" sz="1400" baseline="30000" dirty="0">
                <a:latin typeface="Consolas" pitchFamily="49" charset="0"/>
              </a:rPr>
              <a:t>rd</a:t>
            </a:r>
            <a:r>
              <a:rPr lang="en-US" sz="1400" dirty="0">
                <a:latin typeface="Consolas" pitchFamily="49" charset="0"/>
              </a:rPr>
              <a:t> place (Peter De Watcher, 30 bytes)</a:t>
            </a:r>
          </a:p>
          <a:p>
            <a:pPr lvl="3"/>
            <a:r>
              <a:rPr lang="en-US" sz="1400" dirty="0">
                <a:latin typeface="Consolas" pitchFamily="49" charset="0"/>
              </a:rPr>
              <a:t>https://demozoo.org/productions/316775/</a:t>
            </a:r>
          </a:p>
          <a:p>
            <a:pPr lvl="3"/>
            <a:endParaRPr lang="en-US" sz="1400" dirty="0">
              <a:latin typeface="Consolas" pitchFamily="49" charset="0"/>
            </a:endParaRPr>
          </a:p>
          <a:p>
            <a:pPr lvl="3"/>
            <a:endParaRPr lang="en-US" sz="1400" dirty="0">
              <a:latin typeface="Consolas" pitchFamily="49" charset="0"/>
            </a:endParaRPr>
          </a:p>
          <a:p>
            <a:pPr lvl="2"/>
            <a:endParaRPr lang="en-US" sz="1400" dirty="0">
              <a:latin typeface="Consolas" pitchFamily="49" charset="0"/>
            </a:endParaRPr>
          </a:p>
          <a:p>
            <a:pPr lvl="2"/>
            <a:r>
              <a:rPr lang="en-US" sz="1400" dirty="0">
                <a:latin typeface="Consolas" pitchFamily="49" charset="0"/>
              </a:rPr>
              <a:t>IBM 5100 BASIC 3</a:t>
            </a:r>
            <a:r>
              <a:rPr lang="en-US" sz="1400" baseline="30000" dirty="0">
                <a:latin typeface="Consolas" pitchFamily="49" charset="0"/>
              </a:rPr>
              <a:t>rd</a:t>
            </a:r>
            <a:r>
              <a:rPr lang="en-US" sz="1400" dirty="0">
                <a:latin typeface="Consolas" pitchFamily="49" charset="0"/>
              </a:rPr>
              <a:t> place </a:t>
            </a:r>
            <a:r>
              <a:rPr lang="en-US" sz="1400" b="1" dirty="0">
                <a:latin typeface="Consolas" pitchFamily="49" charset="0"/>
              </a:rPr>
              <a:t>WILD</a:t>
            </a:r>
            <a:r>
              <a:rPr lang="en-US" sz="1400" dirty="0">
                <a:latin typeface="Consolas" pitchFamily="49" charset="0"/>
              </a:rPr>
              <a:t> (voidstar)</a:t>
            </a:r>
          </a:p>
          <a:p>
            <a:pPr lvl="3"/>
            <a:r>
              <a:rPr lang="en-US" sz="1400" dirty="0">
                <a:latin typeface="Consolas" pitchFamily="49" charset="0"/>
              </a:rPr>
              <a:t>https://demozoo.org/productions/317067/</a:t>
            </a:r>
          </a:p>
          <a:p>
            <a:endParaRPr lang="en-US" sz="1400" dirty="0">
              <a:latin typeface="Consolas" pitchFamily="49" charset="0"/>
            </a:endParaRPr>
          </a:p>
        </p:txBody>
      </p:sp>
      <p:pic>
        <p:nvPicPr>
          <p:cNvPr id="6" name="Picture 2">
            <a:extLst>
              <a:ext uri="{FF2B5EF4-FFF2-40B4-BE49-F238E27FC236}">
                <a16:creationId xmlns="" xmlns:a16="http://schemas.microsoft.com/office/drawing/2014/main" id="{5698AC95-34A0-8890-B9EB-9EBF2588666A}"/>
              </a:ext>
            </a:extLst>
          </p:cNvPr>
          <p:cNvPicPr>
            <a:picLocks noChangeAspect="1" noChangeArrowheads="1"/>
          </p:cNvPicPr>
          <p:nvPr/>
        </p:nvPicPr>
        <p:blipFill>
          <a:blip r:embed="rId2" cstate="print"/>
          <a:srcRect/>
          <a:stretch>
            <a:fillRect/>
          </a:stretch>
        </p:blipFill>
        <p:spPr bwMode="auto">
          <a:xfrm>
            <a:off x="1343025" y="2800350"/>
            <a:ext cx="3657600" cy="684628"/>
          </a:xfrm>
          <a:prstGeom prst="rect">
            <a:avLst/>
          </a:prstGeom>
          <a:noFill/>
          <a:ln w="9525">
            <a:noFill/>
            <a:miter lim="800000"/>
            <a:headEnd/>
            <a:tailEnd/>
          </a:ln>
        </p:spPr>
      </p:pic>
      <p:pic>
        <p:nvPicPr>
          <p:cNvPr id="9" name="Picture 3">
            <a:extLst>
              <a:ext uri="{FF2B5EF4-FFF2-40B4-BE49-F238E27FC236}">
                <a16:creationId xmlns="" xmlns:a16="http://schemas.microsoft.com/office/drawing/2014/main" id="{6371D933-7289-E8AB-CB04-E45AFB793555}"/>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5606668" y="2571750"/>
            <a:ext cx="3124200" cy="2054060"/>
          </a:xfrm>
          <a:prstGeom prst="rect">
            <a:avLst/>
          </a:prstGeom>
          <a:noFill/>
          <a:ln w="25400">
            <a:solidFill>
              <a:srgbClr val="F79646"/>
            </a:solidFill>
            <a:miter lim="800000"/>
            <a:headEnd/>
            <a:tailEnd/>
          </a:ln>
        </p:spPr>
      </p:pic>
      <p:cxnSp>
        <p:nvCxnSpPr>
          <p:cNvPr id="11" name="Straight Arrow Connector 10">
            <a:extLst>
              <a:ext uri="{FF2B5EF4-FFF2-40B4-BE49-F238E27FC236}">
                <a16:creationId xmlns="" xmlns:a16="http://schemas.microsoft.com/office/drawing/2014/main" id="{54FD6DED-CB84-5589-E0C6-D4EEC31FA688}"/>
              </a:ext>
            </a:extLst>
          </p:cNvPr>
          <p:cNvCxnSpPr>
            <a:cxnSpLocks/>
          </p:cNvCxnSpPr>
          <p:nvPr/>
        </p:nvCxnSpPr>
        <p:spPr>
          <a:xfrm flipV="1">
            <a:off x="5019675" y="3695700"/>
            <a:ext cx="1466850" cy="33337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09743432"/>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765C7B2C-D934-DA76-A0FE-959FAC42ADA0}"/>
              </a:ext>
            </a:extLst>
          </p:cNvPr>
          <p:cNvSpPr txBox="1">
            <a:spLocks/>
          </p:cNvSpPr>
          <p:nvPr/>
        </p:nvSpPr>
        <p:spPr>
          <a:xfrm>
            <a:off x="152400" y="962025"/>
            <a:ext cx="82296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b="1" dirty="0">
                <a:latin typeface="Consolas" pitchFamily="49" charset="0"/>
              </a:rPr>
              <a:t>IBM 5110 SLM (System Logic Manuals) digitized on </a:t>
            </a:r>
            <a:r>
              <a:rPr lang="en-US" sz="1300" b="1" dirty="0" err="1">
                <a:latin typeface="Consolas" pitchFamily="49" charset="0"/>
              </a:rPr>
              <a:t>github</a:t>
            </a:r>
            <a:r>
              <a:rPr lang="en-US" sz="1300" b="1" dirty="0">
                <a:latin typeface="Consolas" pitchFamily="49" charset="0"/>
              </a:rPr>
              <a:t> (JPG)</a:t>
            </a:r>
          </a:p>
          <a:p>
            <a:pPr lvl="1"/>
            <a:r>
              <a:rPr lang="en-US" sz="1300" dirty="0">
                <a:latin typeface="Consolas" pitchFamily="49" charset="0"/>
              </a:rPr>
              <a:t>https://github.com/voidstar78/IBM5110_SLM</a:t>
            </a:r>
          </a:p>
          <a:p>
            <a:pPr lvl="1"/>
            <a:r>
              <a:rPr lang="en-US" sz="1300" dirty="0">
                <a:latin typeface="Consolas" pitchFamily="49" charset="0"/>
              </a:rPr>
              <a:t>For IBM 5100, these are part of MIM Section 5</a:t>
            </a:r>
          </a:p>
          <a:p>
            <a:pPr lvl="1"/>
            <a:r>
              <a:rPr lang="en-US" sz="1300" b="1" dirty="0">
                <a:latin typeface="Consolas" pitchFamily="49" charset="0"/>
              </a:rPr>
              <a:t>JUST IN:</a:t>
            </a:r>
            <a:r>
              <a:rPr lang="en-US" sz="1300" dirty="0">
                <a:latin typeface="Consolas" pitchFamily="49" charset="0"/>
              </a:rPr>
              <a:t> Now have complete SLM for 5120 also!</a:t>
            </a:r>
            <a:br>
              <a:rPr lang="en-US" sz="1300" dirty="0">
                <a:latin typeface="Consolas" pitchFamily="49" charset="0"/>
              </a:rPr>
            </a:br>
            <a:endParaRPr lang="en-US" sz="1300" dirty="0">
              <a:latin typeface="Consolas" pitchFamily="49" charset="0"/>
            </a:endParaRPr>
          </a:p>
          <a:p>
            <a:r>
              <a:rPr lang="en-US" sz="1300" b="1" dirty="0">
                <a:latin typeface="Consolas" pitchFamily="49" charset="0"/>
              </a:rPr>
              <a:t>VEMU5110 now has an integrated PALM disassembler</a:t>
            </a:r>
          </a:p>
          <a:p>
            <a:pPr lvl="1"/>
            <a:r>
              <a:rPr lang="en-US" sz="1300" dirty="0">
                <a:latin typeface="Consolas" pitchFamily="49" charset="0"/>
              </a:rPr>
              <a:t>V2 branch in </a:t>
            </a:r>
            <a:r>
              <a:rPr lang="en-US" sz="1300" dirty="0" err="1">
                <a:latin typeface="Consolas" pitchFamily="49" charset="0"/>
              </a:rPr>
              <a:t>github</a:t>
            </a:r>
            <a:endParaRPr lang="en-US" sz="1300" dirty="0">
              <a:latin typeface="Consolas" pitchFamily="49" charset="0"/>
            </a:endParaRPr>
          </a:p>
          <a:p>
            <a:pPr lvl="1"/>
            <a:r>
              <a:rPr lang="en-US" sz="1300" dirty="0">
                <a:latin typeface="Consolas" pitchFamily="49" charset="0"/>
              </a:rPr>
              <a:t>Still struggling to fully emulate 5100-system</a:t>
            </a:r>
          </a:p>
          <a:p>
            <a:pPr lvl="1"/>
            <a:r>
              <a:rPr lang="en-US" sz="1300" dirty="0">
                <a:latin typeface="Consolas" pitchFamily="49" charset="0"/>
              </a:rPr>
              <a:t>Still investigating access to external pins</a:t>
            </a:r>
          </a:p>
          <a:p>
            <a:pPr lvl="1"/>
            <a:endParaRPr lang="en-US" sz="1300" dirty="0">
              <a:latin typeface="Consolas" pitchFamily="49" charset="0"/>
            </a:endParaRPr>
          </a:p>
          <a:p>
            <a:r>
              <a:rPr lang="en-US" sz="1300" b="1" dirty="0">
                <a:latin typeface="Consolas" pitchFamily="49" charset="0"/>
              </a:rPr>
              <a:t>Alfred Arnold Macro AS Assembler now supports PALM</a:t>
            </a:r>
          </a:p>
          <a:p>
            <a:pPr lvl="1"/>
            <a:r>
              <a:rPr lang="en-US" sz="1300" dirty="0">
                <a:latin typeface="Consolas" pitchFamily="49" charset="0"/>
              </a:rPr>
              <a:t>Supports </a:t>
            </a:r>
            <a:r>
              <a:rPr lang="en-US" sz="1300" u="sng" dirty="0">
                <a:latin typeface="Consolas" pitchFamily="49" charset="0"/>
              </a:rPr>
              <a:t>both IBM and Corti-style mnemonics</a:t>
            </a:r>
          </a:p>
          <a:p>
            <a:pPr lvl="1"/>
            <a:r>
              <a:rPr lang="en-US" sz="1300" dirty="0">
                <a:latin typeface="Consolas" pitchFamily="49" charset="0"/>
              </a:rPr>
              <a:t>http://john.ccac.rwth-aachen.de:8000/as/</a:t>
            </a:r>
          </a:p>
        </p:txBody>
      </p:sp>
      <p:sp>
        <p:nvSpPr>
          <p:cNvPr id="6" name="TextBox 5">
            <a:extLst>
              <a:ext uri="{FF2B5EF4-FFF2-40B4-BE49-F238E27FC236}">
                <a16:creationId xmlns="" xmlns:a16="http://schemas.microsoft.com/office/drawing/2014/main" id="{34F3C234-672E-7252-2E9B-0EC7A0609FB6}"/>
              </a:ext>
            </a:extLst>
          </p:cNvPr>
          <p:cNvSpPr txBox="1"/>
          <p:nvPr/>
        </p:nvSpPr>
        <p:spPr>
          <a:xfrm>
            <a:off x="6019800" y="5105400"/>
            <a:ext cx="691215" cy="369332"/>
          </a:xfrm>
          <a:prstGeom prst="rect">
            <a:avLst/>
          </a:prstGeom>
          <a:noFill/>
        </p:spPr>
        <p:txBody>
          <a:bodyPr wrap="none" rtlCol="0">
            <a:spAutoFit/>
          </a:bodyPr>
          <a:lstStyle/>
          <a:p>
            <a:r>
              <a:rPr lang="en-US" dirty="0">
                <a:solidFill>
                  <a:schemeClr val="bg1"/>
                </a:solidFill>
                <a:latin typeface="Consolas" pitchFamily="49" charset="0"/>
              </a:rPr>
              <a:t>08FE</a:t>
            </a:r>
          </a:p>
        </p:txBody>
      </p:sp>
      <p:pic>
        <p:nvPicPr>
          <p:cNvPr id="7" name="Picture 2">
            <a:extLst>
              <a:ext uri="{FF2B5EF4-FFF2-40B4-BE49-F238E27FC236}">
                <a16:creationId xmlns="" xmlns:a16="http://schemas.microsoft.com/office/drawing/2014/main" id="{40C1E477-D1A3-F920-1AD3-9C5B8DA62734}"/>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4857750" y="2169479"/>
            <a:ext cx="5472907" cy="1335721"/>
          </a:xfrm>
          <a:prstGeom prst="rect">
            <a:avLst/>
          </a:prstGeom>
          <a:noFill/>
          <a:ln w="9525">
            <a:noFill/>
            <a:miter lim="800000"/>
            <a:headEnd/>
            <a:tailEnd/>
          </a:ln>
        </p:spPr>
      </p:pic>
      <p:sp>
        <p:nvSpPr>
          <p:cNvPr id="9" name="Title 1">
            <a:extLst>
              <a:ext uri="{FF2B5EF4-FFF2-40B4-BE49-F238E27FC236}">
                <a16:creationId xmlns="" xmlns:a16="http://schemas.microsoft.com/office/drawing/2014/main" id="{0ED92FF0-8532-2EA1-6489-ABFA147F6673}"/>
              </a:ext>
            </a:extLst>
          </p:cNvPr>
          <p:cNvSpPr txBox="1">
            <a:spLocks/>
          </p:cNvSpPr>
          <p:nvPr/>
        </p:nvSpPr>
        <p:spPr bwMode="auto">
          <a:xfrm>
            <a:off x="457200" y="274638"/>
            <a:ext cx="8229600"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b="1" dirty="0">
                <a:latin typeface="Consolas" pitchFamily="49" charset="0"/>
              </a:rPr>
              <a:t>IBM 5100/5110 NEWS</a:t>
            </a:r>
          </a:p>
        </p:txBody>
      </p:sp>
    </p:spTree>
    <p:extLst>
      <p:ext uri="{BB962C8B-B14F-4D97-AF65-F5344CB8AC3E}">
        <p14:creationId xmlns="" xmlns:p14="http://schemas.microsoft.com/office/powerpoint/2010/main" val="177097369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12EE49FD-AB8B-6091-CA27-2BA41A253FBF}"/>
              </a:ext>
            </a:extLst>
          </p:cNvPr>
          <p:cNvSpPr txBox="1">
            <a:spLocks/>
          </p:cNvSpPr>
          <p:nvPr/>
        </p:nvSpPr>
        <p:spPr>
          <a:xfrm>
            <a:off x="381000" y="914400"/>
            <a:ext cx="82296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latin typeface="Consolas" pitchFamily="49" charset="0"/>
              </a:rPr>
              <a:t>“Discovered” use of the IBM 5110 character set</a:t>
            </a:r>
          </a:p>
          <a:p>
            <a:pPr lvl="1"/>
            <a:r>
              <a:rPr lang="en-US" dirty="0">
                <a:latin typeface="Consolas" pitchFamily="49" charset="0"/>
              </a:rPr>
              <a:t>Linear binary sequencing</a:t>
            </a:r>
          </a:p>
          <a:p>
            <a:pPr lvl="1"/>
            <a:r>
              <a:rPr lang="en-US" dirty="0">
                <a:latin typeface="Consolas" pitchFamily="49" charset="0"/>
              </a:rPr>
              <a:t>Unique to the 5110 (?)</a:t>
            </a:r>
          </a:p>
          <a:p>
            <a:pPr lvl="1"/>
            <a:endParaRPr lang="en-US" dirty="0">
              <a:latin typeface="Consolas" pitchFamily="49" charset="0"/>
            </a:endParaRPr>
          </a:p>
          <a:p>
            <a:pPr lvl="1"/>
            <a:endParaRPr lang="en-US" dirty="0">
              <a:latin typeface="Consolas" pitchFamily="49" charset="0"/>
            </a:endParaRPr>
          </a:p>
          <a:p>
            <a:pPr lvl="1"/>
            <a:endParaRPr lang="en-US" dirty="0">
              <a:latin typeface="Consolas" pitchFamily="49" charset="0"/>
            </a:endParaRPr>
          </a:p>
          <a:p>
            <a:pPr lvl="1"/>
            <a:endParaRPr lang="en-US" dirty="0">
              <a:latin typeface="Consolas" pitchFamily="49" charset="0"/>
            </a:endParaRPr>
          </a:p>
          <a:p>
            <a:r>
              <a:rPr lang="en-US" sz="1400" b="1" dirty="0">
                <a:latin typeface="Consolas" pitchFamily="49" charset="0"/>
              </a:rPr>
              <a:t>Confirmed daisy-chained multiple monitors works!</a:t>
            </a:r>
          </a:p>
          <a:p>
            <a:pPr lvl="1"/>
            <a:r>
              <a:rPr lang="en-US" dirty="0" err="1">
                <a:latin typeface="Consolas" pitchFamily="49" charset="0"/>
              </a:rPr>
              <a:t>Superbat</a:t>
            </a:r>
            <a:r>
              <a:rPr lang="en-US" dirty="0">
                <a:latin typeface="Consolas" pitchFamily="49" charset="0"/>
              </a:rPr>
              <a:t> 3G/HD SDI Cable BNC Cable</a:t>
            </a:r>
          </a:p>
          <a:p>
            <a:pPr lvl="1"/>
            <a:r>
              <a:rPr lang="en-US" dirty="0">
                <a:latin typeface="Consolas" pitchFamily="49" charset="0"/>
              </a:rPr>
              <a:t>JVC 9in to 14in BNC monitor </a:t>
            </a:r>
            <a:r>
              <a:rPr lang="en-US" b="1" dirty="0">
                <a:latin typeface="Consolas" pitchFamily="49" charset="0"/>
              </a:rPr>
              <a:t>(plus BNC to VGA adapters)</a:t>
            </a:r>
          </a:p>
          <a:p>
            <a:pPr lvl="1"/>
            <a:endParaRPr lang="en-US" b="1" dirty="0">
              <a:latin typeface="Consolas" pitchFamily="49" charset="0"/>
            </a:endParaRPr>
          </a:p>
        </p:txBody>
      </p:sp>
      <p:pic>
        <p:nvPicPr>
          <p:cNvPr id="6" name="Picture 4">
            <a:extLst>
              <a:ext uri="{FF2B5EF4-FFF2-40B4-BE49-F238E27FC236}">
                <a16:creationId xmlns="" xmlns:a16="http://schemas.microsoft.com/office/drawing/2014/main" id="{0C12243D-D3A4-4F36-BDA4-5BD1C22B25A6}"/>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6304489" y="293426"/>
            <a:ext cx="2382311" cy="1154374"/>
          </a:xfrm>
          <a:prstGeom prst="rect">
            <a:avLst/>
          </a:prstGeom>
          <a:noFill/>
          <a:ln w="9525">
            <a:noFill/>
            <a:miter lim="800000"/>
            <a:headEnd/>
            <a:tailEnd/>
          </a:ln>
        </p:spPr>
      </p:pic>
      <p:pic>
        <p:nvPicPr>
          <p:cNvPr id="7" name="Picture 6">
            <a:extLst>
              <a:ext uri="{FF2B5EF4-FFF2-40B4-BE49-F238E27FC236}">
                <a16:creationId xmlns="" xmlns:a16="http://schemas.microsoft.com/office/drawing/2014/main" id="{EE69D312-A9DA-95E6-AC4A-71F45A8E7575}"/>
              </a:ext>
            </a:extLst>
          </p:cNvPr>
          <p:cNvPicPr>
            <a:picLocks noChangeAspect="1" noChangeArrowheads="1"/>
          </p:cNvPicPr>
          <p:nvPr/>
        </p:nvPicPr>
        <p:blipFill>
          <a:blip r:embed="rId3" cstate="print"/>
          <a:srcRect/>
          <a:stretch>
            <a:fillRect/>
          </a:stretch>
        </p:blipFill>
        <p:spPr bwMode="auto">
          <a:xfrm>
            <a:off x="457200" y="2019300"/>
            <a:ext cx="8521323" cy="769920"/>
          </a:xfrm>
          <a:prstGeom prst="rect">
            <a:avLst/>
          </a:prstGeom>
          <a:noFill/>
          <a:ln w="9525">
            <a:noFill/>
            <a:miter lim="800000"/>
            <a:headEnd/>
            <a:tailEnd/>
          </a:ln>
        </p:spPr>
      </p:pic>
      <p:cxnSp>
        <p:nvCxnSpPr>
          <p:cNvPr id="8" name="Straight Arrow Connector 7">
            <a:extLst>
              <a:ext uri="{FF2B5EF4-FFF2-40B4-BE49-F238E27FC236}">
                <a16:creationId xmlns="" xmlns:a16="http://schemas.microsoft.com/office/drawing/2014/main" id="{8976F096-9A5B-4987-3E87-C3C33FA182DC}"/>
              </a:ext>
            </a:extLst>
          </p:cNvPr>
          <p:cNvCxnSpPr>
            <a:cxnSpLocks/>
          </p:cNvCxnSpPr>
          <p:nvPr/>
        </p:nvCxnSpPr>
        <p:spPr>
          <a:xfrm flipH="1">
            <a:off x="4827672" y="965866"/>
            <a:ext cx="1808545" cy="11391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C895A891-75DB-480C-33EC-EA91B58E2730}"/>
              </a:ext>
            </a:extLst>
          </p:cNvPr>
          <p:cNvCxnSpPr>
            <a:cxnSpLocks/>
          </p:cNvCxnSpPr>
          <p:nvPr/>
        </p:nvCxnSpPr>
        <p:spPr>
          <a:xfrm flipH="1">
            <a:off x="6877050" y="1266825"/>
            <a:ext cx="200025" cy="7905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8B2259B1-92A2-2350-D84F-F5EAE3DFF050}"/>
              </a:ext>
            </a:extLst>
          </p:cNvPr>
          <p:cNvCxnSpPr>
            <a:cxnSpLocks/>
          </p:cNvCxnSpPr>
          <p:nvPr/>
        </p:nvCxnSpPr>
        <p:spPr>
          <a:xfrm>
            <a:off x="7924800" y="1360320"/>
            <a:ext cx="704850" cy="7447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1D0B2463-C453-FF5A-7E99-3B21AC85FE79}"/>
              </a:ext>
            </a:extLst>
          </p:cNvPr>
          <p:cNvSpPr txBox="1"/>
          <p:nvPr/>
        </p:nvSpPr>
        <p:spPr>
          <a:xfrm>
            <a:off x="6290610" y="1105200"/>
            <a:ext cx="691215" cy="369332"/>
          </a:xfrm>
          <a:prstGeom prst="rect">
            <a:avLst/>
          </a:prstGeom>
          <a:noFill/>
        </p:spPr>
        <p:txBody>
          <a:bodyPr wrap="none" rtlCol="0">
            <a:spAutoFit/>
          </a:bodyPr>
          <a:lstStyle/>
          <a:p>
            <a:r>
              <a:rPr lang="en-US" dirty="0">
                <a:solidFill>
                  <a:schemeClr val="bg1"/>
                </a:solidFill>
                <a:latin typeface="Consolas" pitchFamily="49" charset="0"/>
              </a:rPr>
              <a:t>08F7</a:t>
            </a:r>
          </a:p>
        </p:txBody>
      </p:sp>
      <p:pic>
        <p:nvPicPr>
          <p:cNvPr id="12" name="Picture 2">
            <a:extLst>
              <a:ext uri="{FF2B5EF4-FFF2-40B4-BE49-F238E27FC236}">
                <a16:creationId xmlns="" xmlns:a16="http://schemas.microsoft.com/office/drawing/2014/main" id="{6E01422C-AE41-5A10-AF9B-6604E2E54486}"/>
              </a:ext>
            </a:extLst>
          </p:cNvPr>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533400" y="3787111"/>
            <a:ext cx="2400299" cy="988177"/>
          </a:xfrm>
          <a:prstGeom prst="rect">
            <a:avLst/>
          </a:prstGeom>
          <a:noFill/>
          <a:ln w="9525">
            <a:noFill/>
            <a:miter lim="800000"/>
            <a:headEnd/>
            <a:tailEnd/>
          </a:ln>
        </p:spPr>
      </p:pic>
      <p:pic>
        <p:nvPicPr>
          <p:cNvPr id="13" name="Picture 3">
            <a:extLst>
              <a:ext uri="{FF2B5EF4-FFF2-40B4-BE49-F238E27FC236}">
                <a16:creationId xmlns="" xmlns:a16="http://schemas.microsoft.com/office/drawing/2014/main" id="{D59BF869-4B72-554A-4C2D-9DF7CBE54313}"/>
              </a:ext>
            </a:extLst>
          </p:cNvPr>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3086098" y="3833669"/>
            <a:ext cx="628651" cy="903951"/>
          </a:xfrm>
          <a:prstGeom prst="rect">
            <a:avLst/>
          </a:prstGeom>
          <a:noFill/>
          <a:ln w="9525">
            <a:noFill/>
            <a:miter lim="800000"/>
            <a:headEnd/>
            <a:tailEnd/>
          </a:ln>
        </p:spPr>
      </p:pic>
      <p:pic>
        <p:nvPicPr>
          <p:cNvPr id="14" name="Picture 4">
            <a:extLst>
              <a:ext uri="{FF2B5EF4-FFF2-40B4-BE49-F238E27FC236}">
                <a16:creationId xmlns="" xmlns:a16="http://schemas.microsoft.com/office/drawing/2014/main" id="{9C1764E4-0233-75CD-4CE7-E36C0C464F08}"/>
              </a:ext>
            </a:extLst>
          </p:cNvPr>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6291361" y="3038775"/>
            <a:ext cx="1764908" cy="1852024"/>
          </a:xfrm>
          <a:prstGeom prst="rect">
            <a:avLst/>
          </a:prstGeom>
          <a:noFill/>
          <a:ln w="9525">
            <a:noFill/>
            <a:miter lim="800000"/>
            <a:headEnd/>
            <a:tailEnd/>
          </a:ln>
        </p:spPr>
      </p:pic>
      <p:pic>
        <p:nvPicPr>
          <p:cNvPr id="15" name="Picture 5">
            <a:extLst>
              <a:ext uri="{FF2B5EF4-FFF2-40B4-BE49-F238E27FC236}">
                <a16:creationId xmlns="" xmlns:a16="http://schemas.microsoft.com/office/drawing/2014/main" id="{C441789C-0A0A-B9A8-0390-CE36E3AE6301}"/>
              </a:ext>
            </a:extLst>
          </p:cNvPr>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3902967" y="3801954"/>
            <a:ext cx="2221608" cy="1093675"/>
          </a:xfrm>
          <a:prstGeom prst="rect">
            <a:avLst/>
          </a:prstGeom>
          <a:noFill/>
          <a:ln w="9525">
            <a:noFill/>
            <a:miter lim="800000"/>
            <a:headEnd/>
            <a:tailEnd/>
          </a:ln>
        </p:spPr>
      </p:pic>
      <p:cxnSp>
        <p:nvCxnSpPr>
          <p:cNvPr id="16" name="Straight Connector 15">
            <a:extLst>
              <a:ext uri="{FF2B5EF4-FFF2-40B4-BE49-F238E27FC236}">
                <a16:creationId xmlns="" xmlns:a16="http://schemas.microsoft.com/office/drawing/2014/main" id="{E12D9599-014F-FBE9-0AC5-2B89251F8339}"/>
              </a:ext>
            </a:extLst>
          </p:cNvPr>
          <p:cNvCxnSpPr/>
          <p:nvPr/>
        </p:nvCxnSpPr>
        <p:spPr>
          <a:xfrm>
            <a:off x="4632960" y="1790700"/>
            <a:ext cx="0" cy="1219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BB1ACFB-B63C-B8AD-799E-39C11E2AC4F4}"/>
              </a:ext>
            </a:extLst>
          </p:cNvPr>
          <p:cNvCxnSpPr>
            <a:cxnSpLocks/>
          </p:cNvCxnSpPr>
          <p:nvPr/>
        </p:nvCxnSpPr>
        <p:spPr>
          <a:xfrm flipV="1">
            <a:off x="304800" y="2354580"/>
            <a:ext cx="8737481" cy="76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 xmlns:a16="http://schemas.microsoft.com/office/drawing/2014/main" id="{303A5600-7232-4057-CE81-D3F4F0FD4DAD}"/>
              </a:ext>
            </a:extLst>
          </p:cNvPr>
          <p:cNvSpPr txBox="1">
            <a:spLocks/>
          </p:cNvSpPr>
          <p:nvPr/>
        </p:nvSpPr>
        <p:spPr bwMode="auto">
          <a:xfrm>
            <a:off x="457200" y="274638"/>
            <a:ext cx="8229600"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b="1" dirty="0">
                <a:latin typeface="Consolas" pitchFamily="49" charset="0"/>
              </a:rPr>
              <a:t>IBM 5100/5110 NEWS</a:t>
            </a:r>
          </a:p>
        </p:txBody>
      </p:sp>
    </p:spTree>
    <p:extLst>
      <p:ext uri="{BB962C8B-B14F-4D97-AF65-F5344CB8AC3E}">
        <p14:creationId xmlns="" xmlns:p14="http://schemas.microsoft.com/office/powerpoint/2010/main" val="3672266996"/>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DB1177FA-A87A-1B54-4C29-7A2A44FB5BEB}"/>
              </a:ext>
            </a:extLst>
          </p:cNvPr>
          <p:cNvSpPr txBox="1">
            <a:spLocks/>
          </p:cNvSpPr>
          <p:nvPr/>
        </p:nvSpPr>
        <p:spPr>
          <a:xfrm>
            <a:off x="457200" y="700392"/>
            <a:ext cx="502920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latin typeface="Consolas" pitchFamily="49" charset="0"/>
              </a:rPr>
              <a:t>Reminders…</a:t>
            </a:r>
          </a:p>
          <a:p>
            <a:endParaRPr lang="en-US" sz="1600" dirty="0">
              <a:latin typeface="Consolas" pitchFamily="49" charset="0"/>
            </a:endParaRPr>
          </a:p>
          <a:p>
            <a:pPr lvl="1"/>
            <a:r>
              <a:rPr lang="en-US" sz="1600" dirty="0">
                <a:latin typeface="Consolas" pitchFamily="49" charset="0"/>
              </a:rPr>
              <a:t>Have a serial adapter based on Arduino or ESP32 to stream into the IBM 5100-series </a:t>
            </a:r>
            <a:r>
              <a:rPr lang="en-US" sz="1600" dirty="0" smtClean="0">
                <a:latin typeface="Consolas" pitchFamily="49" charset="0"/>
              </a:rPr>
              <a:t>keyboard </a:t>
            </a:r>
            <a:r>
              <a:rPr lang="en-US" sz="1200" dirty="0" smtClean="0">
                <a:latin typeface="Consolas" pitchFamily="49" charset="0"/>
              </a:rPr>
              <a:t>[requires 330ohm resistors]</a:t>
            </a:r>
          </a:p>
          <a:p>
            <a:pPr lvl="2"/>
            <a:r>
              <a:rPr lang="en-US" sz="1000" dirty="0" smtClean="0">
                <a:latin typeface="Consolas" pitchFamily="49" charset="0"/>
              </a:rPr>
              <a:t>Notes on </a:t>
            </a:r>
            <a:r>
              <a:rPr lang="en-US" sz="1000" dirty="0" err="1" smtClean="0">
                <a:latin typeface="Consolas" pitchFamily="49" charset="0"/>
              </a:rPr>
              <a:t>github</a:t>
            </a:r>
            <a:r>
              <a:rPr lang="en-US" sz="1000" dirty="0" smtClean="0">
                <a:latin typeface="Consolas" pitchFamily="49" charset="0"/>
              </a:rPr>
              <a:t> “KBD5110” project</a:t>
            </a:r>
            <a:endParaRPr lang="en-US" sz="1600" dirty="0">
              <a:latin typeface="Consolas" pitchFamily="49" charset="0"/>
            </a:endParaRPr>
          </a:p>
          <a:p>
            <a:pPr lvl="1"/>
            <a:endParaRPr lang="en-US" sz="1600" dirty="0">
              <a:latin typeface="Consolas" pitchFamily="49" charset="0"/>
            </a:endParaRPr>
          </a:p>
          <a:p>
            <a:pPr lvl="1"/>
            <a:r>
              <a:rPr lang="en-US" sz="1600" dirty="0">
                <a:latin typeface="Consolas" pitchFamily="49" charset="0"/>
              </a:rPr>
              <a:t>Have an approach to replacing the IBM 5100-series power supply (based on a modern Mean Well PSU)</a:t>
            </a:r>
          </a:p>
          <a:p>
            <a:pPr lvl="1"/>
            <a:endParaRPr lang="en-US" sz="1600" dirty="0">
              <a:latin typeface="Consolas" pitchFamily="49" charset="0"/>
            </a:endParaRPr>
          </a:p>
          <a:p>
            <a:pPr>
              <a:buFont typeface="Arial" charset="0"/>
              <a:buNone/>
            </a:pPr>
            <a:r>
              <a:rPr lang="en-US" sz="1600" dirty="0">
                <a:latin typeface="Consolas" pitchFamily="49" charset="0"/>
              </a:rPr>
              <a:t>See notes at:</a:t>
            </a:r>
          </a:p>
        </p:txBody>
      </p:sp>
      <p:pic>
        <p:nvPicPr>
          <p:cNvPr id="5" name="Picture 2">
            <a:extLst>
              <a:ext uri="{FF2B5EF4-FFF2-40B4-BE49-F238E27FC236}">
                <a16:creationId xmlns="" xmlns:a16="http://schemas.microsoft.com/office/drawing/2014/main" id="{FCF9FFC5-F768-7EC2-BAE9-A399C6DB133F}"/>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5734050" y="373054"/>
            <a:ext cx="2428875" cy="1667753"/>
          </a:xfrm>
          <a:prstGeom prst="rect">
            <a:avLst/>
          </a:prstGeom>
          <a:noFill/>
          <a:ln w="9525">
            <a:noFill/>
            <a:miter lim="800000"/>
            <a:headEnd/>
            <a:tailEnd/>
          </a:ln>
        </p:spPr>
      </p:pic>
      <p:pic>
        <p:nvPicPr>
          <p:cNvPr id="6" name="Picture 3">
            <a:extLst>
              <a:ext uri="{FF2B5EF4-FFF2-40B4-BE49-F238E27FC236}">
                <a16:creationId xmlns="" xmlns:a16="http://schemas.microsoft.com/office/drawing/2014/main" id="{8CCA7DE3-CC06-930A-2F89-A71C63CDAA27}"/>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5734051" y="2168613"/>
            <a:ext cx="2428874" cy="2509321"/>
          </a:xfrm>
          <a:prstGeom prst="rect">
            <a:avLst/>
          </a:prstGeom>
          <a:noFill/>
          <a:ln w="9525">
            <a:noFill/>
            <a:miter lim="800000"/>
            <a:headEnd/>
            <a:tailEnd/>
          </a:ln>
        </p:spPr>
      </p:pic>
      <p:sp>
        <p:nvSpPr>
          <p:cNvPr id="7" name="Rectangle 6">
            <a:extLst>
              <a:ext uri="{FF2B5EF4-FFF2-40B4-BE49-F238E27FC236}">
                <a16:creationId xmlns="" xmlns:a16="http://schemas.microsoft.com/office/drawing/2014/main" id="{54B5D249-E06F-44CD-D9A5-92A9D787E463}"/>
              </a:ext>
            </a:extLst>
          </p:cNvPr>
          <p:cNvSpPr/>
          <p:nvPr/>
        </p:nvSpPr>
        <p:spPr>
          <a:xfrm>
            <a:off x="457200" y="4204871"/>
            <a:ext cx="6324600" cy="307777"/>
          </a:xfrm>
          <a:prstGeom prst="rect">
            <a:avLst/>
          </a:prstGeom>
        </p:spPr>
        <p:txBody>
          <a:bodyPr wrap="square">
            <a:spAutoFit/>
          </a:bodyPr>
          <a:lstStyle/>
          <a:p>
            <a:r>
              <a:rPr lang="en-US" sz="1400" dirty="0">
                <a:latin typeface="Consolas" pitchFamily="49" charset="0"/>
              </a:rPr>
              <a:t>https://voidstar.blog/ibm-5100-personal-computer/</a:t>
            </a:r>
          </a:p>
        </p:txBody>
      </p:sp>
      <p:sp>
        <p:nvSpPr>
          <p:cNvPr id="9" name="Title 1">
            <a:extLst>
              <a:ext uri="{FF2B5EF4-FFF2-40B4-BE49-F238E27FC236}">
                <a16:creationId xmlns="" xmlns:a16="http://schemas.microsoft.com/office/drawing/2014/main" id="{EF0AE2CA-FB35-D36A-7ED8-CD7913446F96}"/>
              </a:ext>
            </a:extLst>
          </p:cNvPr>
          <p:cNvSpPr txBox="1">
            <a:spLocks/>
          </p:cNvSpPr>
          <p:nvPr/>
        </p:nvSpPr>
        <p:spPr bwMode="auto">
          <a:xfrm>
            <a:off x="457200" y="274638"/>
            <a:ext cx="8229600"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b="1" dirty="0">
                <a:latin typeface="Consolas" pitchFamily="49" charset="0"/>
              </a:rPr>
              <a:t>IBM 5100/5110 NEWS</a:t>
            </a:r>
          </a:p>
        </p:txBody>
      </p:sp>
    </p:spTree>
    <p:extLst>
      <p:ext uri="{BB962C8B-B14F-4D97-AF65-F5344CB8AC3E}">
        <p14:creationId xmlns="" xmlns:p14="http://schemas.microsoft.com/office/powerpoint/2010/main" val="85889055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CBE2B4D7-143E-B8B0-AAE6-C9AEE42525BA}"/>
              </a:ext>
            </a:extLst>
          </p:cNvPr>
          <p:cNvSpPr>
            <a:spLocks noGrp="1"/>
          </p:cNvSpPr>
          <p:nvPr>
            <p:ph type="title"/>
          </p:nvPr>
        </p:nvSpPr>
        <p:spPr>
          <a:xfrm>
            <a:off x="457200" y="274638"/>
            <a:ext cx="8229600" cy="496887"/>
          </a:xfrm>
        </p:spPr>
        <p:txBody>
          <a:bodyPr/>
          <a:lstStyle/>
          <a:p>
            <a:pPr algn="ctr"/>
            <a:r>
              <a:rPr lang="en-US" dirty="0">
                <a:latin typeface="Consolas" panose="020B0609020204030204" pitchFamily="49" charset="0"/>
              </a:rPr>
              <a:t>END.</a:t>
            </a:r>
          </a:p>
        </p:txBody>
      </p:sp>
      <p:sp>
        <p:nvSpPr>
          <p:cNvPr id="5" name="Content Placeholder 2">
            <a:extLst>
              <a:ext uri="{FF2B5EF4-FFF2-40B4-BE49-F238E27FC236}">
                <a16:creationId xmlns="" xmlns:a16="http://schemas.microsoft.com/office/drawing/2014/main" id="{C1801C74-73C4-6762-6FB9-C23D9C179AFB}"/>
              </a:ext>
            </a:extLst>
          </p:cNvPr>
          <p:cNvSpPr txBox="1">
            <a:spLocks/>
          </p:cNvSpPr>
          <p:nvPr/>
        </p:nvSpPr>
        <p:spPr>
          <a:xfrm>
            <a:off x="228600" y="1123950"/>
            <a:ext cx="8686800" cy="3267076"/>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600" dirty="0">
                <a:latin typeface="Consolas" panose="020B0609020204030204" pitchFamily="49" charset="0"/>
              </a:rPr>
              <a:t>Thank-you to bitsavers.org &amp; archive.org</a:t>
            </a:r>
          </a:p>
          <a:p>
            <a:r>
              <a:rPr lang="en-US" sz="2600" dirty="0">
                <a:latin typeface="Consolas" panose="020B0609020204030204" pitchFamily="49" charset="0"/>
              </a:rPr>
              <a:t>Thank-you to Christian </a:t>
            </a:r>
            <a:r>
              <a:rPr lang="en-US" sz="2600" dirty="0" err="1" smtClean="0">
                <a:latin typeface="Consolas" panose="020B0609020204030204" pitchFamily="49" charset="0"/>
              </a:rPr>
              <a:t>Corti</a:t>
            </a:r>
            <a:endParaRPr lang="en-US" sz="2600" dirty="0" smtClean="0">
              <a:latin typeface="Consolas" panose="020B0609020204030204" pitchFamily="49" charset="0"/>
            </a:endParaRPr>
          </a:p>
          <a:p>
            <a:endParaRPr lang="en-US" sz="2600" dirty="0" smtClean="0">
              <a:latin typeface="Consolas" panose="020B0609020204030204" pitchFamily="49" charset="0"/>
            </a:endParaRPr>
          </a:p>
          <a:p>
            <a:r>
              <a:rPr lang="en-US" sz="2600" dirty="0" smtClean="0">
                <a:latin typeface="Consolas" panose="020B0609020204030204" pitchFamily="49" charset="0"/>
              </a:rPr>
              <a:t>“ASCII” </a:t>
            </a:r>
            <a:r>
              <a:rPr lang="en-US" sz="2600" dirty="0" err="1" smtClean="0">
                <a:latin typeface="Consolas" panose="020B0609020204030204" pitchFamily="49" charset="0"/>
              </a:rPr>
              <a:t>BadApple</a:t>
            </a:r>
            <a:r>
              <a:rPr lang="en-US" sz="2600" dirty="0" smtClean="0">
                <a:latin typeface="Consolas" panose="020B0609020204030204" pitchFamily="49" charset="0"/>
              </a:rPr>
              <a:t> demo on </a:t>
            </a:r>
            <a:r>
              <a:rPr lang="en-US" sz="2600" dirty="0" smtClean="0">
                <a:latin typeface="Consolas" panose="020B0609020204030204" pitchFamily="49" charset="0"/>
              </a:rPr>
              <a:t>5100 when? ;)</a:t>
            </a:r>
          </a:p>
          <a:p>
            <a:pPr lvl="1">
              <a:buNone/>
            </a:pPr>
            <a:r>
              <a:rPr lang="en-US" sz="1800" dirty="0" smtClean="0">
                <a:latin typeface="Consolas" panose="020B0609020204030204" pitchFamily="49" charset="0"/>
              </a:rPr>
              <a:t>64KB in memory-only (few seconds); use 5110 for speaker</a:t>
            </a:r>
            <a:endParaRPr lang="en-US" sz="1800" dirty="0">
              <a:latin typeface="Consolas" panose="020B0609020204030204" pitchFamily="49" charset="0"/>
            </a:endParaRPr>
          </a:p>
          <a:p>
            <a:endParaRPr lang="en-US" sz="2600" dirty="0">
              <a:latin typeface="Consolas" panose="020B0609020204030204" pitchFamily="49" charset="0"/>
            </a:endParaRPr>
          </a:p>
        </p:txBody>
      </p:sp>
    </p:spTree>
    <p:extLst>
      <p:ext uri="{BB962C8B-B14F-4D97-AF65-F5344CB8AC3E}">
        <p14:creationId xmlns="" xmlns:p14="http://schemas.microsoft.com/office/powerpoint/2010/main" val="2419705846"/>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Key Takeaways</a:t>
            </a:r>
          </a:p>
        </p:txBody>
      </p:sp>
    </p:spTree>
    <p:extLst>
      <p:ext uri="{BB962C8B-B14F-4D97-AF65-F5344CB8AC3E}">
        <p14:creationId xmlns="" xmlns:p14="http://schemas.microsoft.com/office/powerpoint/2010/main" val="3154847605"/>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4662" y="889000"/>
            <a:ext cx="8280057" cy="3532734"/>
          </a:xfrm>
        </p:spPr>
        <p:txBody>
          <a:bodyPr/>
          <a:lstStyle/>
          <a:p>
            <a:pPr algn="l"/>
            <a:endParaRPr lang="en-US" sz="800" dirty="0" smtClean="0">
              <a:latin typeface="Consolas" pitchFamily="49" charset="0"/>
            </a:endParaRPr>
          </a:p>
          <a:p>
            <a:pPr algn="l"/>
            <a:r>
              <a:rPr lang="en-US" sz="800" dirty="0" smtClean="0">
                <a:latin typeface="Consolas" pitchFamily="49" charset="0"/>
              </a:rPr>
              <a:t>- Per Hal Prewitt, IBM 5100 to 5150 data exchange is possible using only PALM instructions and the external I/O pins</a:t>
            </a:r>
          </a:p>
          <a:p>
            <a:pPr algn="l"/>
            <a:r>
              <a:rPr lang="en-US" sz="800" dirty="0" smtClean="0">
                <a:latin typeface="Consolas" pitchFamily="49" charset="0"/>
              </a:rPr>
              <a:t>  Could a WiModem232 compatible terminal be developed to get the IBM 5100 onto the internet?  Could </a:t>
            </a:r>
            <a:r>
              <a:rPr lang="en-US" sz="800" dirty="0" err="1" smtClean="0">
                <a:latin typeface="Consolas" pitchFamily="49" charset="0"/>
              </a:rPr>
              <a:t>BadApple</a:t>
            </a:r>
            <a:r>
              <a:rPr lang="en-US" sz="800" dirty="0" smtClean="0">
                <a:latin typeface="Consolas" pitchFamily="49" charset="0"/>
              </a:rPr>
              <a:t> be streamed to an IBM 5110 display?</a:t>
            </a:r>
          </a:p>
          <a:p>
            <a:pPr algn="l"/>
            <a:endParaRPr lang="en-US" sz="800" dirty="0" smtClean="0">
              <a:latin typeface="Consolas" pitchFamily="49" charset="0"/>
            </a:endParaRPr>
          </a:p>
          <a:p>
            <a:pPr algn="l"/>
            <a:r>
              <a:rPr lang="en-US" sz="800" dirty="0" smtClean="0">
                <a:latin typeface="Consolas" pitchFamily="49" charset="0"/>
              </a:rPr>
              <a:t>- The FORM, USING, PIC keywords gave the IBM 5110 BASIC some interesting features for data entry</a:t>
            </a:r>
          </a:p>
          <a:p>
            <a:pPr algn="l"/>
            <a:r>
              <a:rPr lang="en-US" sz="800" dirty="0" smtClean="0">
                <a:latin typeface="Consolas" pitchFamily="49" charset="0"/>
              </a:rPr>
              <a:t>- PEEK/POKE predate Microsoft BASIC by several years</a:t>
            </a:r>
          </a:p>
          <a:p>
            <a:pPr algn="l"/>
            <a:endParaRPr lang="en-US" sz="800" dirty="0" smtClean="0">
              <a:latin typeface="Consolas" pitchFamily="49" charset="0"/>
            </a:endParaRPr>
          </a:p>
          <a:p>
            <a:pPr algn="l"/>
            <a:r>
              <a:rPr lang="en-US" sz="800" dirty="0" smtClean="0">
                <a:latin typeface="Consolas" pitchFamily="49" charset="0"/>
              </a:rPr>
              <a:t>- Hardware signals can be manipulated to override the intent of software (re: IBM 5100 Executable ROS extraction process)</a:t>
            </a:r>
          </a:p>
          <a:p>
            <a:pPr algn="l"/>
            <a:endParaRPr lang="en-US" sz="800" dirty="0" smtClean="0">
              <a:latin typeface="Consolas" pitchFamily="49" charset="0"/>
            </a:endParaRPr>
          </a:p>
          <a:p>
            <a:pPr algn="l"/>
            <a:r>
              <a:rPr lang="en-US" sz="800" dirty="0" smtClean="0">
                <a:latin typeface="Consolas" pitchFamily="49" charset="0"/>
              </a:rPr>
              <a:t>- For the IBM 5100, the IBM System/360 </a:t>
            </a:r>
            <a:r>
              <a:rPr lang="en-US" sz="800" dirty="0" err="1" smtClean="0">
                <a:latin typeface="Consolas" pitchFamily="49" charset="0"/>
              </a:rPr>
              <a:t>OpCode</a:t>
            </a:r>
            <a:r>
              <a:rPr lang="en-US" sz="800" dirty="0" smtClean="0">
                <a:latin typeface="Consolas" pitchFamily="49" charset="0"/>
              </a:rPr>
              <a:t> Vector table is at 0x17E00 of the APL NX ROS (0x1C800 for the 5110)</a:t>
            </a:r>
          </a:p>
          <a:p>
            <a:pPr algn="l"/>
            <a:r>
              <a:rPr lang="en-US" sz="800" dirty="0" smtClean="0">
                <a:latin typeface="Consolas" pitchFamily="49" charset="0"/>
              </a:rPr>
              <a:t>- The use of </a:t>
            </a:r>
            <a:r>
              <a:rPr lang="en-US" sz="800" dirty="0" err="1" smtClean="0">
                <a:latin typeface="Consolas" pitchFamily="49" charset="0"/>
              </a:rPr>
              <a:t>OpCode</a:t>
            </a:r>
            <a:r>
              <a:rPr lang="en-US" sz="800" dirty="0" smtClean="0">
                <a:latin typeface="Consolas" pitchFamily="49" charset="0"/>
              </a:rPr>
              <a:t> 0D suggest the </a:t>
            </a:r>
            <a:r>
              <a:rPr lang="en-US" sz="800" b="1" dirty="0" smtClean="0">
                <a:latin typeface="Consolas" pitchFamily="49" charset="0"/>
              </a:rPr>
              <a:t>IBM System/360 Model 67 </a:t>
            </a:r>
            <a:r>
              <a:rPr lang="en-US" sz="800" dirty="0" smtClean="0">
                <a:latin typeface="Consolas" pitchFamily="49" charset="0"/>
              </a:rPr>
              <a:t>was used</a:t>
            </a:r>
          </a:p>
          <a:p>
            <a:pPr algn="l"/>
            <a:endParaRPr lang="en-US" sz="800" dirty="0" smtClean="0">
              <a:latin typeface="Consolas" pitchFamily="49" charset="0"/>
            </a:endParaRPr>
          </a:p>
          <a:p>
            <a:pPr algn="l"/>
            <a:r>
              <a:rPr lang="en-US" sz="800" dirty="0" smtClean="0">
                <a:latin typeface="Consolas" pitchFamily="49" charset="0"/>
              </a:rPr>
              <a:t>- The Norelco Carry-</a:t>
            </a:r>
            <a:r>
              <a:rPr lang="en-US" sz="800" dirty="0" err="1" smtClean="0">
                <a:latin typeface="Consolas" pitchFamily="49" charset="0"/>
              </a:rPr>
              <a:t>Corder</a:t>
            </a:r>
            <a:r>
              <a:rPr lang="en-US" sz="800" dirty="0" smtClean="0">
                <a:latin typeface="Consolas" pitchFamily="49" charset="0"/>
              </a:rPr>
              <a:t> used in the SCAMP prototype was also used in the IBM System/3 CE equipment</a:t>
            </a:r>
          </a:p>
          <a:p>
            <a:pPr algn="l"/>
            <a:r>
              <a:rPr lang="en-US" sz="800" dirty="0" smtClean="0">
                <a:latin typeface="Consolas" pitchFamily="49" charset="0"/>
              </a:rPr>
              <a:t>- The IBM 5110 ROS contains an interesting set of plain-English words when converted from EBCDIC to ASCII</a:t>
            </a:r>
          </a:p>
          <a:p>
            <a:pPr algn="l"/>
            <a:endParaRPr lang="en-US" sz="800" dirty="0" smtClean="0">
              <a:latin typeface="Consolas" pitchFamily="49" charset="0"/>
            </a:endParaRPr>
          </a:p>
          <a:p>
            <a:pPr algn="l"/>
            <a:r>
              <a:rPr lang="en-US" sz="800" dirty="0" smtClean="0">
                <a:latin typeface="Consolas" pitchFamily="49" charset="0"/>
              </a:rPr>
              <a:t>- For the IBM 5100 and 5110, the IBM System/3 </a:t>
            </a:r>
            <a:r>
              <a:rPr lang="en-US" sz="800" dirty="0" err="1" smtClean="0">
                <a:latin typeface="Consolas" pitchFamily="49" charset="0"/>
              </a:rPr>
              <a:t>OpCode</a:t>
            </a:r>
            <a:r>
              <a:rPr lang="en-US" sz="800" dirty="0" smtClean="0">
                <a:latin typeface="Consolas" pitchFamily="49" charset="0"/>
              </a:rPr>
              <a:t> Vector table is at 0x0000 of the BASIC NX ROS</a:t>
            </a:r>
          </a:p>
          <a:p>
            <a:pPr algn="l"/>
            <a:r>
              <a:rPr lang="en-US" sz="800" dirty="0" smtClean="0">
                <a:latin typeface="Consolas" pitchFamily="49" charset="0"/>
              </a:rPr>
              <a:t>- This table is copied to 0x0800 of the RWS during startup</a:t>
            </a:r>
          </a:p>
          <a:p>
            <a:pPr algn="l"/>
            <a:r>
              <a:rPr lang="en-US" sz="800" dirty="0" smtClean="0">
                <a:latin typeface="Consolas" pitchFamily="49" charset="0"/>
              </a:rPr>
              <a:t>- For the IBM 5110, BASIC tokens are stored at address 0x120E of the RWS</a:t>
            </a:r>
          </a:p>
          <a:p>
            <a:pPr algn="l"/>
            <a:endParaRPr lang="en-US" sz="800" dirty="0" smtClean="0">
              <a:latin typeface="Consolas" pitchFamily="49" charset="0"/>
            </a:endParaRPr>
          </a:p>
          <a:p>
            <a:pPr algn="l"/>
            <a:r>
              <a:rPr lang="en-US" sz="800" dirty="0" smtClean="0">
                <a:latin typeface="Consolas" pitchFamily="49" charset="0"/>
              </a:rPr>
              <a:t>- 5110VEMU is a new front-end to the Christian </a:t>
            </a:r>
            <a:r>
              <a:rPr lang="en-US" sz="800" dirty="0" err="1" smtClean="0">
                <a:latin typeface="Consolas" pitchFamily="49" charset="0"/>
              </a:rPr>
              <a:t>Corti</a:t>
            </a:r>
            <a:r>
              <a:rPr lang="en-US" sz="800" dirty="0" smtClean="0">
                <a:latin typeface="Consolas" pitchFamily="49" charset="0"/>
              </a:rPr>
              <a:t> IBM PALM processor emulator</a:t>
            </a:r>
          </a:p>
          <a:p>
            <a:pPr algn="l"/>
            <a:r>
              <a:rPr lang="en-US" sz="800" dirty="0" smtClean="0">
                <a:latin typeface="Consolas" pitchFamily="49" charset="0"/>
              </a:rPr>
              <a:t>- An MCU can be used as a keyboard substitute for the IBM 5100/5110/5120</a:t>
            </a:r>
          </a:p>
          <a:p>
            <a:pPr algn="l"/>
            <a:r>
              <a:rPr lang="en-US" sz="800" dirty="0" smtClean="0">
                <a:latin typeface="Consolas" pitchFamily="49" charset="0"/>
              </a:rPr>
              <a:t>- A replacement to the IBM 5100/5110 power supply is available using modern parts</a:t>
            </a:r>
          </a:p>
          <a:p>
            <a:pPr algn="l"/>
            <a:endParaRPr lang="en-US" sz="800" dirty="0" smtClean="0">
              <a:latin typeface="Consolas" pitchFamily="49" charset="0"/>
            </a:endParaRPr>
          </a:p>
          <a:p>
            <a:pPr algn="l"/>
            <a:r>
              <a:rPr lang="en-US" sz="800" dirty="0" smtClean="0">
                <a:latin typeface="Consolas" pitchFamily="49" charset="0"/>
              </a:rPr>
              <a:t>- Alfred Arnold Macro AS assembler now supports PALM instruction set (which can be input using the built in DCP)</a:t>
            </a:r>
            <a:endParaRPr lang="en-US" sz="800" dirty="0">
              <a:latin typeface="Consolas" pitchFamily="49" charset="0"/>
            </a:endParaRPr>
          </a:p>
        </p:txBody>
      </p:sp>
      <p:sp>
        <p:nvSpPr>
          <p:cNvPr id="3" name="Title 2"/>
          <p:cNvSpPr>
            <a:spLocks noGrp="1"/>
          </p:cNvSpPr>
          <p:nvPr>
            <p:ph type="title"/>
          </p:nvPr>
        </p:nvSpPr>
        <p:spPr>
          <a:xfrm>
            <a:off x="437766" y="341314"/>
            <a:ext cx="8345488" cy="403754"/>
          </a:xfrm>
        </p:spPr>
        <p:txBody>
          <a:bodyPr/>
          <a:lstStyle/>
          <a:p>
            <a:r>
              <a:rPr lang="en-US" sz="2800" dirty="0"/>
              <a:t>Key </a:t>
            </a:r>
            <a:r>
              <a:rPr lang="en-US" sz="2800" dirty="0" smtClean="0"/>
              <a:t>Takeaways</a:t>
            </a:r>
            <a:endParaRPr lang="en-US" sz="2800" dirty="0"/>
          </a:p>
        </p:txBody>
      </p:sp>
    </p:spTree>
    <p:extLst>
      <p:ext uri="{BB962C8B-B14F-4D97-AF65-F5344CB8AC3E}">
        <p14:creationId xmlns="" xmlns:p14="http://schemas.microsoft.com/office/powerpoint/2010/main" val="2152909988"/>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534" y="889000"/>
            <a:ext cx="8720666" cy="3532734"/>
          </a:xfrm>
        </p:spPr>
        <p:txBody>
          <a:bodyPr/>
          <a:lstStyle/>
          <a:p>
            <a:pPr algn="l"/>
            <a:r>
              <a:rPr lang="en-US" sz="1400" dirty="0" smtClean="0">
                <a:latin typeface="Consolas" pitchFamily="49" charset="0"/>
              </a:rPr>
              <a:t>Looking for a copy of the CORE PC-51 program for IBM PC-DOS</a:t>
            </a:r>
          </a:p>
          <a:p>
            <a:pPr algn="l"/>
            <a:endParaRPr lang="en-US" sz="1400" dirty="0" smtClean="0">
              <a:latin typeface="Consolas" pitchFamily="49" charset="0"/>
            </a:endParaRPr>
          </a:p>
          <a:p>
            <a:pPr algn="l"/>
            <a:r>
              <a:rPr lang="en-US" sz="1400" dirty="0" smtClean="0">
                <a:latin typeface="Consolas" pitchFamily="49" charset="0"/>
              </a:rPr>
              <a:t>Looking for any info about the </a:t>
            </a:r>
            <a:r>
              <a:rPr lang="en-US" sz="1400" dirty="0" err="1" smtClean="0">
                <a:latin typeface="Consolas" pitchFamily="49" charset="0"/>
              </a:rPr>
              <a:t>CoreNET</a:t>
            </a:r>
            <a:r>
              <a:rPr lang="en-US" sz="1400" dirty="0" smtClean="0">
                <a:latin typeface="Consolas" pitchFamily="49" charset="0"/>
              </a:rPr>
              <a:t> hard drive available for IBM 5110/5120</a:t>
            </a:r>
          </a:p>
          <a:p>
            <a:pPr algn="l"/>
            <a:endParaRPr lang="en-US" sz="1400" dirty="0" smtClean="0">
              <a:latin typeface="Consolas" pitchFamily="49" charset="0"/>
            </a:endParaRPr>
          </a:p>
          <a:p>
            <a:pPr algn="l"/>
            <a:r>
              <a:rPr lang="en-US" sz="1400" dirty="0" smtClean="0">
                <a:latin typeface="Consolas" pitchFamily="49" charset="0"/>
              </a:rPr>
              <a:t>Looking for copies of IBM GB30-xxxx articles</a:t>
            </a:r>
          </a:p>
          <a:p>
            <a:pPr algn="l"/>
            <a:endParaRPr lang="en-US" sz="1400" dirty="0" smtClean="0">
              <a:latin typeface="Consolas" pitchFamily="49" charset="0"/>
            </a:endParaRPr>
          </a:p>
          <a:p>
            <a:pPr algn="l"/>
            <a:r>
              <a:rPr lang="en-US" sz="1400" dirty="0" smtClean="0">
                <a:latin typeface="Consolas" pitchFamily="49" charset="0"/>
              </a:rPr>
              <a:t>Looking for anyone willing to repair IBM 5110 Power Supply</a:t>
            </a:r>
          </a:p>
          <a:p>
            <a:pPr algn="l"/>
            <a:endParaRPr lang="en-US" sz="1400" dirty="0" smtClean="0">
              <a:latin typeface="Consolas" pitchFamily="49" charset="0"/>
            </a:endParaRPr>
          </a:p>
          <a:p>
            <a:pPr algn="l"/>
            <a:r>
              <a:rPr lang="en-US" sz="1400" dirty="0" smtClean="0">
                <a:latin typeface="Consolas" pitchFamily="49" charset="0"/>
              </a:rPr>
              <a:t>Looking for any stories from those who used an IBM 5100 or involved in its development</a:t>
            </a:r>
          </a:p>
          <a:p>
            <a:pPr algn="l"/>
            <a:endParaRPr lang="en-US" sz="1400" dirty="0" smtClean="0">
              <a:latin typeface="Consolas" pitchFamily="49" charset="0"/>
            </a:endParaRPr>
          </a:p>
          <a:p>
            <a:pPr algn="l"/>
            <a:r>
              <a:rPr lang="en-US" sz="1400" dirty="0" smtClean="0">
                <a:latin typeface="Consolas" pitchFamily="49" charset="0"/>
              </a:rPr>
              <a:t>Looking to contact Harry </a:t>
            </a:r>
            <a:r>
              <a:rPr lang="en-US" sz="1400" dirty="0" err="1" smtClean="0">
                <a:latin typeface="Consolas" pitchFamily="49" charset="0"/>
              </a:rPr>
              <a:t>Katzan</a:t>
            </a:r>
            <a:r>
              <a:rPr lang="en-US" sz="1400" dirty="0" smtClean="0">
                <a:latin typeface="Consolas" pitchFamily="49" charset="0"/>
              </a:rPr>
              <a:t>, </a:t>
            </a:r>
            <a:r>
              <a:rPr lang="en-US" sz="1400" dirty="0" err="1" smtClean="0">
                <a:latin typeface="Consolas" pitchFamily="49" charset="0"/>
              </a:rPr>
              <a:t>Jr</a:t>
            </a:r>
            <a:r>
              <a:rPr lang="en-US" sz="1400" dirty="0" smtClean="0">
                <a:latin typeface="Consolas" pitchFamily="49" charset="0"/>
              </a:rPr>
              <a:t> (author of IBM 5100 Portable </a:t>
            </a:r>
            <a:r>
              <a:rPr lang="en-US" sz="1400" dirty="0" smtClean="0">
                <a:latin typeface="Consolas" pitchFamily="49" charset="0"/>
              </a:rPr>
              <a:t>Computer and still actively writing fiction stories as recent as 2019)</a:t>
            </a:r>
            <a:endParaRPr lang="en-US" sz="1400" dirty="0" smtClean="0">
              <a:latin typeface="Consolas" pitchFamily="49" charset="0"/>
            </a:endParaRPr>
          </a:p>
          <a:p>
            <a:pPr algn="l"/>
            <a:endParaRPr lang="en-US" sz="1400" dirty="0">
              <a:latin typeface="Consolas" pitchFamily="49" charset="0"/>
            </a:endParaRPr>
          </a:p>
        </p:txBody>
      </p:sp>
      <p:sp>
        <p:nvSpPr>
          <p:cNvPr id="3" name="Title 2"/>
          <p:cNvSpPr>
            <a:spLocks noGrp="1"/>
          </p:cNvSpPr>
          <p:nvPr>
            <p:ph type="title"/>
          </p:nvPr>
        </p:nvSpPr>
        <p:spPr>
          <a:xfrm>
            <a:off x="437766" y="341314"/>
            <a:ext cx="8345488" cy="403754"/>
          </a:xfrm>
        </p:spPr>
        <p:txBody>
          <a:bodyPr/>
          <a:lstStyle/>
          <a:p>
            <a:r>
              <a:rPr lang="en-US" sz="2800" dirty="0"/>
              <a:t>Key </a:t>
            </a:r>
            <a:r>
              <a:rPr lang="en-US" sz="2800" dirty="0" smtClean="0"/>
              <a:t>Takeaways</a:t>
            </a:r>
            <a:endParaRPr lang="en-US" sz="2800" dirty="0"/>
          </a:p>
        </p:txBody>
      </p:sp>
    </p:spTree>
    <p:extLst>
      <p:ext uri="{BB962C8B-B14F-4D97-AF65-F5344CB8AC3E}">
        <p14:creationId xmlns="" xmlns:p14="http://schemas.microsoft.com/office/powerpoint/2010/main" val="21529099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82B936D-48E8-3E38-2E51-4FCB4BE9091F}"/>
              </a:ext>
            </a:extLst>
          </p:cNvPr>
          <p:cNvPicPr>
            <a:picLocks noChangeAspect="1"/>
          </p:cNvPicPr>
          <p:nvPr/>
        </p:nvPicPr>
        <p:blipFill>
          <a:blip r:embed="rId2"/>
          <a:stretch>
            <a:fillRect/>
          </a:stretch>
        </p:blipFill>
        <p:spPr>
          <a:xfrm>
            <a:off x="685800" y="746391"/>
            <a:ext cx="7753350" cy="3914715"/>
          </a:xfrm>
          <a:prstGeom prst="rect">
            <a:avLst/>
          </a:prstGeom>
        </p:spPr>
      </p:pic>
      <p:sp>
        <p:nvSpPr>
          <p:cNvPr id="6" name="Title 2">
            <a:extLst>
              <a:ext uri="{FF2B5EF4-FFF2-40B4-BE49-F238E27FC236}">
                <a16:creationId xmlns="" xmlns:a16="http://schemas.microsoft.com/office/drawing/2014/main" id="{75AAC98C-DE1D-0892-F1D2-8082792A8EFA}"/>
              </a:ext>
            </a:extLst>
          </p:cNvPr>
          <p:cNvSpPr>
            <a:spLocks noGrp="1"/>
          </p:cNvSpPr>
          <p:nvPr>
            <p:ph type="title"/>
          </p:nvPr>
        </p:nvSpPr>
        <p:spPr>
          <a:xfrm>
            <a:off x="437766" y="274639"/>
            <a:ext cx="8345488" cy="392112"/>
          </a:xfrm>
        </p:spPr>
        <p:txBody>
          <a:bodyPr/>
          <a:lstStyle/>
          <a:p>
            <a:pPr algn="ctr"/>
            <a:r>
              <a:rPr lang="en-US" dirty="0">
                <a:latin typeface="Consolas" panose="020B0609020204030204" pitchFamily="49" charset="0"/>
              </a:rPr>
              <a:t>PALM Reference </a:t>
            </a:r>
            <a:r>
              <a:rPr lang="en-US" dirty="0" smtClean="0">
                <a:latin typeface="Consolas" panose="020B0609020204030204" pitchFamily="49" charset="0"/>
              </a:rPr>
              <a:t>– 1976 (equates.pdf)</a:t>
            </a:r>
            <a:endParaRPr lang="en-US" dirty="0">
              <a:latin typeface="Consolas" panose="020B0609020204030204" pitchFamily="49" charset="0"/>
            </a:endParaRPr>
          </a:p>
        </p:txBody>
      </p:sp>
      <p:sp>
        <p:nvSpPr>
          <p:cNvPr id="7" name="Rectangle 6">
            <a:extLst>
              <a:ext uri="{FF2B5EF4-FFF2-40B4-BE49-F238E27FC236}">
                <a16:creationId xmlns="" xmlns:a16="http://schemas.microsoft.com/office/drawing/2014/main" id="{6F843B7F-6D5B-987F-BC50-C14ADC6BE6EA}"/>
              </a:ext>
            </a:extLst>
          </p:cNvPr>
          <p:cNvSpPr/>
          <p:nvPr/>
        </p:nvSpPr>
        <p:spPr>
          <a:xfrm>
            <a:off x="7534275" y="1171575"/>
            <a:ext cx="647700" cy="19050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71039451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Resources</a:t>
            </a:r>
          </a:p>
        </p:txBody>
      </p:sp>
    </p:spTree>
    <p:extLst>
      <p:ext uri="{BB962C8B-B14F-4D97-AF65-F5344CB8AC3E}">
        <p14:creationId xmlns="" xmlns:p14="http://schemas.microsoft.com/office/powerpoint/2010/main" val="600524342"/>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4662" y="754380"/>
            <a:ext cx="8280057" cy="3970020"/>
          </a:xfrm>
        </p:spPr>
        <p:txBody>
          <a:bodyPr/>
          <a:lstStyle/>
          <a:p>
            <a:pPr marL="342900" indent="-342900" algn="l">
              <a:buFont typeface="Arial" panose="020B0604020202020204" pitchFamily="34" charset="0"/>
              <a:buChar char="•"/>
            </a:pPr>
            <a:r>
              <a:rPr lang="en-US" sz="1000" b="1" dirty="0" smtClean="0">
                <a:latin typeface="Consolas" pitchFamily="49" charset="0"/>
              </a:rPr>
              <a:t>IBM 5100/5110 Reference Info</a:t>
            </a:r>
          </a:p>
          <a:p>
            <a:pPr marL="489010" lvl="2" indent="-342900">
              <a:buFont typeface="Arial" panose="020B0604020202020204" pitchFamily="34" charset="0"/>
              <a:buChar char="•"/>
            </a:pPr>
            <a:r>
              <a:rPr lang="en-US" sz="1000" dirty="0" smtClean="0">
                <a:latin typeface="Consolas" pitchFamily="49" charset="0"/>
              </a:rPr>
              <a:t>https://voidstar.blog/ibm-5100-personal-computer/</a:t>
            </a:r>
          </a:p>
          <a:p>
            <a:pPr marL="489010" lvl="2" indent="-342900">
              <a:buFont typeface="Arial" panose="020B0604020202020204" pitchFamily="34" charset="0"/>
              <a:buChar char="•"/>
            </a:pPr>
            <a:r>
              <a:rPr lang="en-US" sz="1000" dirty="0" smtClean="0">
                <a:latin typeface="Consolas" pitchFamily="49" charset="0"/>
              </a:rPr>
              <a:t>https://voidstar.blog/ibm-5110-notes/</a:t>
            </a:r>
          </a:p>
          <a:p>
            <a:pPr marL="489010" lvl="2" indent="-342900">
              <a:buFont typeface="Arial" panose="020B0604020202020204" pitchFamily="34" charset="0"/>
              <a:buChar char="•"/>
            </a:pPr>
            <a:r>
              <a:rPr lang="en-US" sz="1000" dirty="0" smtClean="0">
                <a:latin typeface="Consolas" pitchFamily="49" charset="0"/>
              </a:rPr>
              <a:t>https://github.com/voidstar78/IBM_5100_DOCS</a:t>
            </a:r>
          </a:p>
          <a:p>
            <a:pPr marL="489010" lvl="2" indent="-342900">
              <a:buFont typeface="Arial" panose="020B0604020202020204" pitchFamily="34" charset="0"/>
              <a:buChar char="•"/>
            </a:pPr>
            <a:r>
              <a:rPr lang="en-US" sz="1000" dirty="0" smtClean="0">
                <a:latin typeface="Consolas" pitchFamily="49" charset="0"/>
              </a:rPr>
              <a:t>https://github.com/voidstar78/IBM5110_SLM</a:t>
            </a:r>
          </a:p>
          <a:p>
            <a:pPr marL="489010" lvl="2" indent="-342900">
              <a:buFont typeface="Arial" panose="020B0604020202020204" pitchFamily="34" charset="0"/>
              <a:buChar char="•"/>
            </a:pPr>
            <a:r>
              <a:rPr lang="en-US" sz="1000" dirty="0" smtClean="0">
                <a:latin typeface="Consolas" pitchFamily="49" charset="0"/>
              </a:rPr>
              <a:t>http://computermuseum.informatik.uni-stuttgart.de/dev/ibm_5110/technik/en/</a:t>
            </a:r>
          </a:p>
          <a:p>
            <a:pPr marL="342900" indent="-342900" algn="l">
              <a:buFont typeface="Arial" panose="020B0604020202020204" pitchFamily="34" charset="0"/>
              <a:buChar char="•"/>
            </a:pPr>
            <a:r>
              <a:rPr lang="en-US" sz="1000" b="1" dirty="0" smtClean="0">
                <a:latin typeface="Consolas" pitchFamily="49" charset="0"/>
              </a:rPr>
              <a:t>5110VEMU</a:t>
            </a:r>
          </a:p>
          <a:p>
            <a:pPr marL="489010" lvl="2" indent="-342900">
              <a:buFont typeface="Arial" panose="020B0604020202020204" pitchFamily="34" charset="0"/>
              <a:buChar char="•"/>
            </a:pPr>
            <a:r>
              <a:rPr lang="en-US" sz="1000" dirty="0" smtClean="0">
                <a:latin typeface="Consolas" pitchFamily="49" charset="0"/>
              </a:rPr>
              <a:t>https://github.com/voidstar78/5110VEMU</a:t>
            </a:r>
          </a:p>
          <a:p>
            <a:pPr marL="342900" indent="-342900" algn="l">
              <a:buFont typeface="Arial" panose="020B0604020202020204" pitchFamily="34" charset="0"/>
              <a:buChar char="•"/>
            </a:pPr>
            <a:r>
              <a:rPr lang="en-US" sz="1000" b="1" dirty="0" smtClean="0">
                <a:latin typeface="Consolas" pitchFamily="49" charset="0"/>
              </a:rPr>
              <a:t>KBD5110</a:t>
            </a:r>
          </a:p>
          <a:p>
            <a:pPr marL="489010" lvl="2" indent="-342900">
              <a:buFont typeface="Arial" panose="020B0604020202020204" pitchFamily="34" charset="0"/>
              <a:buChar char="•"/>
            </a:pPr>
            <a:r>
              <a:rPr lang="en-US" sz="1000" dirty="0" smtClean="0">
                <a:latin typeface="Consolas" pitchFamily="49" charset="0"/>
              </a:rPr>
              <a:t>https://github.com/voidstar78/KBD5110</a:t>
            </a:r>
          </a:p>
          <a:p>
            <a:pPr marL="342900" indent="-342900" algn="l">
              <a:buFont typeface="Arial" panose="020B0604020202020204" pitchFamily="34" charset="0"/>
              <a:buChar char="•"/>
            </a:pPr>
            <a:r>
              <a:rPr lang="en-US" sz="1000" b="1" dirty="0" err="1" smtClean="0">
                <a:latin typeface="Consolas" pitchFamily="49" charset="0"/>
              </a:rPr>
              <a:t>Macroassembler</a:t>
            </a:r>
            <a:r>
              <a:rPr lang="en-US" sz="1000" b="1" dirty="0" smtClean="0">
                <a:latin typeface="Consolas" pitchFamily="49" charset="0"/>
              </a:rPr>
              <a:t> AS (Alfred Arnold) [now supports PALM]</a:t>
            </a:r>
          </a:p>
          <a:p>
            <a:pPr marL="489010" lvl="2" indent="-342900">
              <a:buFont typeface="Arial" panose="020B0604020202020204" pitchFamily="34" charset="0"/>
              <a:buChar char="•"/>
            </a:pPr>
            <a:r>
              <a:rPr lang="en-US" sz="1000" dirty="0" smtClean="0">
                <a:latin typeface="Consolas" pitchFamily="49" charset="0"/>
              </a:rPr>
              <a:t>http://john.ccac.rwth-aachen.de:8000/as/</a:t>
            </a:r>
          </a:p>
          <a:p>
            <a:pPr marL="342900" indent="-342900" algn="l">
              <a:buFont typeface="Arial" panose="020B0604020202020204" pitchFamily="34" charset="0"/>
              <a:buChar char="•"/>
            </a:pPr>
            <a:r>
              <a:rPr lang="en-US" sz="1000" b="1" dirty="0" smtClean="0">
                <a:latin typeface="Consolas" pitchFamily="49" charset="0"/>
              </a:rPr>
              <a:t>IBM 5110 PALM Christmas Tree Demo</a:t>
            </a:r>
          </a:p>
          <a:p>
            <a:pPr marL="489010" lvl="2" indent="-342900">
              <a:buFont typeface="Arial" panose="020B0604020202020204" pitchFamily="34" charset="0"/>
              <a:buChar char="•"/>
            </a:pPr>
            <a:r>
              <a:rPr lang="en-US" sz="1000" dirty="0" smtClean="0">
                <a:latin typeface="Consolas" pitchFamily="49" charset="0"/>
              </a:rPr>
              <a:t>https://www.youtube.com/watch?v=2pKpCWdYujA</a:t>
            </a:r>
          </a:p>
          <a:p>
            <a:pPr marL="342900" indent="-342900" algn="l">
              <a:buFont typeface="Arial" panose="020B0604020202020204" pitchFamily="34" charset="0"/>
              <a:buChar char="•"/>
            </a:pPr>
            <a:r>
              <a:rPr lang="en-US" sz="1000" b="1" dirty="0" smtClean="0">
                <a:latin typeface="Consolas" pitchFamily="49" charset="0"/>
              </a:rPr>
              <a:t>IBM 5100 Tape Usage Demo</a:t>
            </a:r>
          </a:p>
          <a:p>
            <a:pPr marL="489010" lvl="2" indent="-342900">
              <a:buFont typeface="Arial" panose="020B0604020202020204" pitchFamily="34" charset="0"/>
              <a:buChar char="•"/>
            </a:pPr>
            <a:r>
              <a:rPr lang="en-US" sz="1000" dirty="0" smtClean="0">
                <a:latin typeface="Consolas" pitchFamily="49" charset="0"/>
              </a:rPr>
              <a:t>https://www.youtube.com/watch?v=e2GYWyZyfpE</a:t>
            </a:r>
          </a:p>
          <a:p>
            <a:pPr marL="342900" indent="-342900" algn="l">
              <a:buFont typeface="Arial" panose="020B0604020202020204" pitchFamily="34" charset="0"/>
              <a:buChar char="•"/>
            </a:pPr>
            <a:r>
              <a:rPr lang="en-US" sz="1000" b="1" dirty="0" smtClean="0">
                <a:latin typeface="Consolas" pitchFamily="49" charset="0"/>
              </a:rPr>
              <a:t>“A Microprocessor-based portable computer: The IBM 5100” (</a:t>
            </a:r>
            <a:r>
              <a:rPr lang="en-US" sz="1000" dirty="0" smtClean="0">
                <a:latin typeface="Consolas" pitchFamily="49" charset="0"/>
              </a:rPr>
              <a:t>IEEE Volume 64 issue 6, June 1976)</a:t>
            </a:r>
          </a:p>
          <a:p>
            <a:pPr marL="342900" indent="-342900" algn="l">
              <a:buFont typeface="Arial" panose="020B0604020202020204" pitchFamily="34" charset="0"/>
              <a:buChar char="•"/>
            </a:pPr>
            <a:r>
              <a:rPr lang="en-US" sz="1000" dirty="0" smtClean="0">
                <a:latin typeface="Consolas" pitchFamily="49" charset="0"/>
              </a:rPr>
              <a:t>SCAMP and </a:t>
            </a:r>
            <a:r>
              <a:rPr lang="en-US" sz="1000" dirty="0" err="1" smtClean="0">
                <a:latin typeface="Consolas" pitchFamily="49" charset="0"/>
              </a:rPr>
              <a:t>J.D.George</a:t>
            </a:r>
            <a:r>
              <a:rPr lang="en-US" sz="1000" dirty="0" smtClean="0">
                <a:latin typeface="Consolas" pitchFamily="49" charset="0"/>
              </a:rPr>
              <a:t> related documentation at Smithsonian Institute</a:t>
            </a:r>
          </a:p>
          <a:p>
            <a:pPr marL="415985" lvl="1" indent="-342900">
              <a:buFont typeface="Arial" panose="020B0604020202020204" pitchFamily="34" charset="0"/>
              <a:buChar char="•"/>
            </a:pPr>
            <a:r>
              <a:rPr lang="en-US" sz="1000" dirty="0" smtClean="0">
                <a:latin typeface="Consolas" pitchFamily="49" charset="0"/>
              </a:rPr>
              <a:t>https://americanhistory.si.edu/collections/search?return_all=1&amp;edan_local=1&amp;edan_q=1988.3146&amp;</a:t>
            </a:r>
          </a:p>
        </p:txBody>
      </p:sp>
      <p:sp>
        <p:nvSpPr>
          <p:cNvPr id="3" name="Title 2"/>
          <p:cNvSpPr>
            <a:spLocks noGrp="1"/>
          </p:cNvSpPr>
          <p:nvPr>
            <p:ph type="title"/>
          </p:nvPr>
        </p:nvSpPr>
        <p:spPr>
          <a:xfrm>
            <a:off x="437766" y="341314"/>
            <a:ext cx="8345488" cy="530754"/>
          </a:xfrm>
        </p:spPr>
        <p:txBody>
          <a:bodyPr/>
          <a:lstStyle/>
          <a:p>
            <a:r>
              <a:rPr lang="en-US" dirty="0"/>
              <a:t>Additional </a:t>
            </a:r>
            <a:r>
              <a:rPr lang="en-US" dirty="0" smtClean="0"/>
              <a:t>Resources</a:t>
            </a:r>
            <a:endParaRPr lang="en-US" dirty="0"/>
          </a:p>
        </p:txBody>
      </p:sp>
    </p:spTree>
    <p:extLst>
      <p:ext uri="{BB962C8B-B14F-4D97-AF65-F5344CB8AC3E}">
        <p14:creationId xmlns="" xmlns:p14="http://schemas.microsoft.com/office/powerpoint/2010/main" val="14289915"/>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EDF98FD-92B8-801D-2A02-4EC9CF43C42D}"/>
              </a:ext>
            </a:extLst>
          </p:cNvPr>
          <p:cNvSpPr>
            <a:spLocks noGrp="1"/>
          </p:cNvSpPr>
          <p:nvPr>
            <p:ph type="title"/>
          </p:nvPr>
        </p:nvSpPr>
        <p:spPr>
          <a:xfrm>
            <a:off x="457200" y="274638"/>
            <a:ext cx="8229600" cy="544512"/>
          </a:xfrm>
        </p:spPr>
        <p:txBody>
          <a:bodyPr/>
          <a:lstStyle/>
          <a:p>
            <a:r>
              <a:rPr lang="en-US" b="1" dirty="0">
                <a:latin typeface="Consolas" panose="020B0609020204030204" pitchFamily="49" charset="0"/>
              </a:rPr>
              <a:t>What is Microcode?</a:t>
            </a:r>
          </a:p>
        </p:txBody>
      </p:sp>
      <p:pic>
        <p:nvPicPr>
          <p:cNvPr id="10" name="Picture 9">
            <a:extLst>
              <a:ext uri="{FF2B5EF4-FFF2-40B4-BE49-F238E27FC236}">
                <a16:creationId xmlns:a16="http://schemas.microsoft.com/office/drawing/2014/main" xmlns="" id="{639726FF-00A2-BC63-104B-F246E537FE2F}"/>
              </a:ext>
            </a:extLst>
          </p:cNvPr>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5194300" y="2546104"/>
            <a:ext cx="3492500" cy="2102095"/>
          </a:xfrm>
          <a:prstGeom prst="rect">
            <a:avLst/>
          </a:prstGeom>
        </p:spPr>
      </p:pic>
      <p:sp>
        <p:nvSpPr>
          <p:cNvPr id="11" name="Rectangle 10"/>
          <p:cNvSpPr/>
          <p:nvPr/>
        </p:nvSpPr>
        <p:spPr>
          <a:xfrm>
            <a:off x="457200" y="2933700"/>
            <a:ext cx="5105400" cy="1200329"/>
          </a:xfrm>
          <a:prstGeom prst="rect">
            <a:avLst/>
          </a:prstGeom>
          <a:solidFill>
            <a:sysClr val="window" lastClr="FFFFFF"/>
          </a:solidFill>
          <a:ln>
            <a:solidFill>
              <a:srgbClr val="FF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onsolas" pitchFamily="49" charset="0"/>
              </a:rPr>
              <a:t>"Microcode allows a processor with a small instruction set to function like one with a larger instruction set."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itchFamily="49" charset="0"/>
              </a:rPr>
              <a:t>smoore</a:t>
            </a:r>
            <a:r>
              <a:rPr kumimoji="0" lang="en-US" sz="1800" b="0" i="0" u="none" strike="noStrike" kern="0" cap="none" spc="0" normalizeH="0" baseline="0" noProof="0" dirty="0">
                <a:ln>
                  <a:noFill/>
                </a:ln>
                <a:solidFill>
                  <a:sysClr val="windowText" lastClr="000000"/>
                </a:solidFill>
                <a:effectLst/>
                <a:uLnTx/>
                <a:uFillTx/>
                <a:latin typeface="Consolas" pitchFamily="49" charset="0"/>
              </a:rPr>
              <a:t>, 2010 (</a:t>
            </a:r>
            <a:r>
              <a:rPr kumimoji="0" lang="en-US" sz="1800" b="0" i="0" u="none" strike="noStrike" kern="0" cap="none" spc="0" normalizeH="0" baseline="0" noProof="0" dirty="0" err="1">
                <a:ln>
                  <a:noFill/>
                </a:ln>
                <a:solidFill>
                  <a:sysClr val="windowText" lastClr="000000"/>
                </a:solidFill>
                <a:effectLst/>
                <a:uLnTx/>
                <a:uFillTx/>
                <a:latin typeface="Consolas" pitchFamily="49" charset="0"/>
              </a:rPr>
              <a:t>StackExchange</a:t>
            </a:r>
            <a:r>
              <a:rPr kumimoji="0" lang="en-US" sz="1800" b="0" i="0" u="none" strike="noStrike" kern="0" cap="none" spc="0" normalizeH="0" baseline="0" noProof="0" dirty="0">
                <a:ln>
                  <a:noFill/>
                </a:ln>
                <a:solidFill>
                  <a:sysClr val="windowText" lastClr="000000"/>
                </a:solidFill>
                <a:effectLst/>
                <a:uLnTx/>
                <a:uFillTx/>
                <a:latin typeface="Consolas" pitchFamily="49" charset="0"/>
              </a:rPr>
              <a:t>)</a:t>
            </a:r>
          </a:p>
        </p:txBody>
      </p:sp>
      <p:sp>
        <p:nvSpPr>
          <p:cNvPr id="15" name="Content Placeholder 2">
            <a:extLst>
              <a:ext uri="{FF2B5EF4-FFF2-40B4-BE49-F238E27FC236}">
                <a16:creationId xmlns:a16="http://schemas.microsoft.com/office/drawing/2014/main" xmlns="" id="{893C8DAD-2A9B-9BD1-6FB0-5249A298310E}"/>
              </a:ext>
            </a:extLst>
          </p:cNvPr>
          <p:cNvSpPr>
            <a:spLocks noGrp="1"/>
          </p:cNvSpPr>
          <p:nvPr>
            <p:ph idx="1"/>
          </p:nvPr>
        </p:nvSpPr>
        <p:spPr>
          <a:xfrm>
            <a:off x="304800" y="819150"/>
            <a:ext cx="8382000" cy="1860550"/>
          </a:xfrm>
        </p:spPr>
        <p:txBody>
          <a:bodyPr>
            <a:noAutofit/>
          </a:bodyPr>
          <a:lstStyle/>
          <a:p>
            <a:pPr algn="l">
              <a:buFontTx/>
              <a:buChar char="-"/>
            </a:pPr>
            <a:r>
              <a:rPr lang="en-US" sz="1400" dirty="0" smtClean="0">
                <a:latin typeface="Consolas" panose="020B0609020204030204" pitchFamily="49" charset="0"/>
              </a:rPr>
              <a:t>“</a:t>
            </a:r>
            <a:r>
              <a:rPr lang="en-US" sz="1400" dirty="0">
                <a:latin typeface="Consolas" panose="020B0609020204030204" pitchFamily="49" charset="0"/>
              </a:rPr>
              <a:t>Introduction to </a:t>
            </a:r>
            <a:r>
              <a:rPr lang="en-US" sz="1400" dirty="0" err="1">
                <a:latin typeface="Consolas" panose="020B0609020204030204" pitchFamily="49" charset="0"/>
              </a:rPr>
              <a:t>Microcoded</a:t>
            </a:r>
            <a:r>
              <a:rPr lang="en-US" sz="1400" dirty="0">
                <a:latin typeface="Consolas" panose="020B0609020204030204" pitchFamily="49" charset="0"/>
              </a:rPr>
              <a:t> Implementation of a CPU Architecture</a:t>
            </a:r>
            <a:r>
              <a:rPr lang="en-US" sz="1400" dirty="0" smtClean="0">
                <a:latin typeface="Consolas" panose="020B0609020204030204" pitchFamily="49" charset="0"/>
              </a:rPr>
              <a:t>”</a:t>
            </a:r>
            <a:endParaRPr lang="en-US" sz="1400" dirty="0">
              <a:latin typeface="Consolas" panose="020B0609020204030204" pitchFamily="49" charset="0"/>
            </a:endParaRPr>
          </a:p>
          <a:p>
            <a:pPr lvl="1"/>
            <a:r>
              <a:rPr lang="en-US" sz="1400" dirty="0">
                <a:latin typeface="Consolas" panose="020B0609020204030204" pitchFamily="49" charset="0"/>
              </a:rPr>
              <a:t>N.S. </a:t>
            </a:r>
            <a:r>
              <a:rPr lang="en-US" sz="1400" dirty="0" err="1">
                <a:latin typeface="Consolas" panose="020B0609020204030204" pitchFamily="49" charset="0"/>
              </a:rPr>
              <a:t>Matloff</a:t>
            </a:r>
            <a:r>
              <a:rPr lang="en-US" sz="1400" dirty="0">
                <a:latin typeface="Consolas" panose="020B0609020204030204" pitchFamily="49" charset="0"/>
              </a:rPr>
              <a:t>, Jan. 1999</a:t>
            </a:r>
          </a:p>
          <a:p>
            <a:pPr algn="l"/>
            <a:r>
              <a:rPr lang="en-US" sz="1400" dirty="0" smtClean="0">
                <a:effectLst/>
                <a:latin typeface="Consolas" panose="020B0609020204030204" pitchFamily="49" charset="0"/>
              </a:rPr>
              <a:t>- “</a:t>
            </a:r>
            <a:r>
              <a:rPr lang="en-US" sz="1400" dirty="0">
                <a:effectLst/>
                <a:latin typeface="Consolas" panose="020B0609020204030204" pitchFamily="49" charset="0"/>
              </a:rPr>
              <a:t>How the 8086 processor's microcode engine works”</a:t>
            </a:r>
          </a:p>
          <a:p>
            <a:pPr lvl="1"/>
            <a:r>
              <a:rPr lang="en-US" sz="1400" dirty="0">
                <a:latin typeface="Consolas" panose="020B0609020204030204" pitchFamily="49" charset="0"/>
              </a:rPr>
              <a:t>Ken </a:t>
            </a:r>
            <a:r>
              <a:rPr lang="en-US" sz="1400" dirty="0" err="1">
                <a:latin typeface="Consolas" panose="020B0609020204030204" pitchFamily="49" charset="0"/>
              </a:rPr>
              <a:t>Shirriff</a:t>
            </a:r>
            <a:r>
              <a:rPr lang="en-US" sz="1400" dirty="0">
                <a:latin typeface="Consolas" panose="020B0609020204030204" pitchFamily="49" charset="0"/>
              </a:rPr>
              <a:t>, Dec. 2022</a:t>
            </a:r>
            <a:endParaRPr lang="en-US" sz="1400" i="0" u="none" strike="noStrike" cap="all" dirty="0">
              <a:effectLst/>
              <a:latin typeface="Consolas" panose="020B0609020204030204" pitchFamily="49" charset="0"/>
            </a:endParaRPr>
          </a:p>
          <a:p>
            <a:pPr algn="l"/>
            <a:r>
              <a:rPr lang="en-US" sz="1400" b="0" i="0" dirty="0" smtClean="0">
                <a:effectLst/>
                <a:latin typeface="Consolas" panose="020B0609020204030204" pitchFamily="49" charset="0"/>
              </a:rPr>
              <a:t>- “</a:t>
            </a:r>
            <a:r>
              <a:rPr lang="en-US" sz="1400" b="0" i="0" dirty="0">
                <a:effectLst/>
                <a:latin typeface="Consolas" panose="020B0609020204030204" pitchFamily="49" charset="0"/>
              </a:rPr>
              <a:t>The IBM System/360 and the Use of Microcode” – </a:t>
            </a:r>
            <a:r>
              <a:rPr lang="en-US" sz="1400" b="0" i="0" dirty="0" err="1">
                <a:effectLst/>
                <a:latin typeface="Consolas" panose="020B0609020204030204" pitchFamily="49" charset="0"/>
              </a:rPr>
              <a:t>SciHi</a:t>
            </a:r>
            <a:r>
              <a:rPr lang="en-US" sz="1400" b="0" i="0" dirty="0">
                <a:effectLst/>
                <a:latin typeface="Consolas" panose="020B0609020204030204" pitchFamily="49" charset="0"/>
              </a:rPr>
              <a:t> Blog, April 2022</a:t>
            </a:r>
            <a:endParaRPr lang="en-US" sz="1400" dirty="0">
              <a:latin typeface="Consolas" panose="020B0609020204030204" pitchFamily="49" charset="0"/>
            </a:endParaRPr>
          </a:p>
          <a:p>
            <a:pPr algn="l"/>
            <a:r>
              <a:rPr lang="en-US" sz="1400" cap="all" dirty="0" smtClean="0">
                <a:latin typeface="Consolas" panose="020B0609020204030204" pitchFamily="49" charset="0"/>
              </a:rPr>
              <a:t>- “</a:t>
            </a:r>
            <a:r>
              <a:rPr lang="en-US" sz="1400" cap="all" dirty="0">
                <a:latin typeface="Consolas" panose="020B0609020204030204" pitchFamily="49" charset="0"/>
              </a:rPr>
              <a:t>DOWN THE INTEL MICOCODE RABBITHOLE” – HACKADAY, July 2022</a:t>
            </a:r>
          </a:p>
          <a:p>
            <a:pPr algn="l"/>
            <a:endParaRPr lang="en-US" sz="1400" cap="all" dirty="0">
              <a:latin typeface="Consolas" panose="020B0609020204030204" pitchFamily="49" charset="0"/>
            </a:endParaRPr>
          </a:p>
        </p:txBody>
      </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97B519BE-D440-0EB8-87C0-79A695A94061}"/>
              </a:ext>
            </a:extLst>
          </p:cNvPr>
          <p:cNvSpPr txBox="1">
            <a:spLocks/>
          </p:cNvSpPr>
          <p:nvPr/>
        </p:nvSpPr>
        <p:spPr>
          <a:xfrm>
            <a:off x="457200" y="274638"/>
            <a:ext cx="8229600" cy="411162"/>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2400" b="1" dirty="0">
                <a:latin typeface="Consolas" pitchFamily="49" charset="0"/>
              </a:rPr>
              <a:t>Example of IBM 5110 Usage</a:t>
            </a:r>
          </a:p>
        </p:txBody>
      </p:sp>
      <p:sp>
        <p:nvSpPr>
          <p:cNvPr id="14" name="Content Placeholder 2">
            <a:extLst>
              <a:ext uri="{FF2B5EF4-FFF2-40B4-BE49-F238E27FC236}">
                <a16:creationId xmlns="" xmlns:a16="http://schemas.microsoft.com/office/drawing/2014/main" id="{BEDDF445-B6BA-BB36-123A-91A4797D827F}"/>
              </a:ext>
            </a:extLst>
          </p:cNvPr>
          <p:cNvSpPr txBox="1">
            <a:spLocks/>
          </p:cNvSpPr>
          <p:nvPr/>
        </p:nvSpPr>
        <p:spPr>
          <a:xfrm>
            <a:off x="228600" y="723900"/>
            <a:ext cx="8915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Publications referenced in</a:t>
            </a:r>
            <a:r>
              <a:rPr kumimoji="0" lang="en-US" sz="1400" b="0" i="0" u="none" strike="noStrike" kern="1200" cap="none" spc="0" normalizeH="0" baseline="0" noProof="0" dirty="0" smtClean="0">
                <a:ln>
                  <a:noFill/>
                </a:ln>
                <a:solidFill>
                  <a:sysClr val="windowText" lastClr="000000"/>
                </a:solidFill>
                <a:effectLst/>
                <a:uLnTx/>
                <a:uFillTx/>
                <a:latin typeface="Consolas" pitchFamily="49" charset="0"/>
                <a:ea typeface="+mn-ea"/>
                <a:cs typeface="+mn-cs"/>
              </a:rPr>
              <a:t>…</a:t>
            </a: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
            </a:r>
            <a:b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br>
            <a:r>
              <a:rPr kumimoji="0" lang="en-US" sz="1400" b="1" i="0" u="none" strike="noStrike" kern="1200" cap="none" spc="0" normalizeH="0" baseline="0" noProof="0" dirty="0">
                <a:ln>
                  <a:noFill/>
                </a:ln>
                <a:solidFill>
                  <a:sysClr val="windowText" lastClr="000000"/>
                </a:solidFill>
                <a:effectLst/>
                <a:uLnTx/>
                <a:uFillTx/>
                <a:latin typeface="Consolas" pitchFamily="49" charset="0"/>
                <a:ea typeface="+mn-ea"/>
                <a:cs typeface="+mn-cs"/>
              </a:rPr>
              <a:t>IBM 5110/5120 Computing Systems Bibliography</a:t>
            </a: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 (GH30-0232-1)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GB30-1038  IBM 5110 </a:t>
            </a: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Bowling League       </a:t>
            </a: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Scoring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GB30-1180  IBM 5110 Linear Programming   </a:t>
            </a: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Meat Blending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GB30-1263  IBM 5110 Computing System     For Insurance Agents and Brokers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GB30-1126  IBM 5110 Computing System     Construction Payroll/Labor Costing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GB30-1268  IBM 5110 </a:t>
            </a: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Doctors Office       </a:t>
            </a: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Management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GB30-1034  IBM 5110 Computing System     </a:t>
            </a: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Air Freight Rating Optimization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GB30-1113  IBM 5110 Computing System     General Ledger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GB30-1242  IBM 5110 Computing System     Fixed Asset Accounting and Control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onsolas" pitchFamily="49" charset="0"/>
                <a:ea typeface="+mn-ea"/>
                <a:cs typeface="+mn-cs"/>
              </a:rPr>
              <a:t>G360-0638  Viewpoint IBM 5110	       </a:t>
            </a: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A furniture manufacturer, a bank, </a:t>
            </a:r>
            <a:b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br>
            <a:r>
              <a:rPr kumimoji="0" lang="en-US" sz="1400" b="1" i="0" u="none" strike="noStrike" kern="1200" cap="none" spc="0" normalizeH="0" baseline="0" noProof="0" dirty="0">
                <a:ln>
                  <a:noFill/>
                </a:ln>
                <a:solidFill>
                  <a:srgbClr val="C0504D"/>
                </a:solidFill>
                <a:effectLst/>
                <a:uLnTx/>
                <a:uFillTx/>
                <a:latin typeface="Consolas" pitchFamily="49" charset="0"/>
                <a:ea typeface="+mn-ea"/>
                <a:cs typeface="+mn-cs"/>
              </a:rPr>
              <a:t>                                         and a hospital</a:t>
            </a:r>
          </a:p>
        </p:txBody>
      </p:sp>
      <p:sp>
        <p:nvSpPr>
          <p:cNvPr id="15" name="Rectangle 14">
            <a:extLst>
              <a:ext uri="{FF2B5EF4-FFF2-40B4-BE49-F238E27FC236}">
                <a16:creationId xmlns="" xmlns:a16="http://schemas.microsoft.com/office/drawing/2014/main" id="{3F3E2960-36AD-F4EC-71E0-05B77DBD0B9E}"/>
              </a:ext>
            </a:extLst>
          </p:cNvPr>
          <p:cNvSpPr/>
          <p:nvPr/>
        </p:nvSpPr>
        <p:spPr>
          <a:xfrm>
            <a:off x="1767841" y="4175760"/>
            <a:ext cx="5608320" cy="468155"/>
          </a:xfrm>
          <a:prstGeom prst="rect">
            <a:avLst/>
          </a:prstGeom>
          <a:solidFill>
            <a:schemeClr val="bg1">
              <a:lumMod val="50000"/>
            </a:schemeClr>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I have not yet found hard-copies of these articles (GB30-xxxx).</a:t>
            </a:r>
            <a:br>
              <a:rPr kumimoji="0" lang="en-US" sz="12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br>
            <a:r>
              <a:rPr kumimoji="0" lang="en-US" sz="12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But this is evidence to the variety of uses of these systems.</a:t>
            </a:r>
          </a:p>
        </p:txBody>
      </p:sp>
    </p:spTree>
    <p:extLst>
      <p:ext uri="{BB962C8B-B14F-4D97-AF65-F5344CB8AC3E}">
        <p14:creationId xmlns="" xmlns:p14="http://schemas.microsoft.com/office/powerpoint/2010/main" val="154524634"/>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 xmlns:a16="http://schemas.microsoft.com/office/drawing/2014/main" id="{CD74B9DB-F0C0-4629-E405-33D7E1B8D677}"/>
              </a:ext>
            </a:extLst>
          </p:cNvPr>
          <p:cNvPicPr>
            <a:picLocks noChangeAspect="1" noChangeArrowheads="1"/>
          </p:cNvPicPr>
          <p:nvPr/>
        </p:nvPicPr>
        <p:blipFill>
          <a:blip r:embed="rId2" cstate="print"/>
          <a:srcRect/>
          <a:stretch>
            <a:fillRect/>
          </a:stretch>
        </p:blipFill>
        <p:spPr bwMode="auto">
          <a:xfrm>
            <a:off x="170222" y="457200"/>
            <a:ext cx="5422181" cy="3495675"/>
          </a:xfrm>
          <a:prstGeom prst="rect">
            <a:avLst/>
          </a:prstGeom>
          <a:noFill/>
          <a:ln w="25400">
            <a:solidFill>
              <a:schemeClr val="accent1">
                <a:shade val="95000"/>
                <a:satMod val="105000"/>
              </a:schemeClr>
            </a:solidFill>
            <a:miter lim="800000"/>
            <a:headEnd/>
            <a:tailEnd/>
          </a:ln>
        </p:spPr>
      </p:pic>
      <p:pic>
        <p:nvPicPr>
          <p:cNvPr id="6" name="Picture 3">
            <a:extLst>
              <a:ext uri="{FF2B5EF4-FFF2-40B4-BE49-F238E27FC236}">
                <a16:creationId xmlns="" xmlns:a16="http://schemas.microsoft.com/office/drawing/2014/main" id="{36B60A41-2095-E2CD-4429-BC4461682932}"/>
              </a:ext>
            </a:extLst>
          </p:cNvPr>
          <p:cNvPicPr>
            <a:picLocks noChangeAspect="1" noChangeArrowheads="1"/>
          </p:cNvPicPr>
          <p:nvPr/>
        </p:nvPicPr>
        <p:blipFill>
          <a:blip r:embed="rId3" cstate="print"/>
          <a:srcRect/>
          <a:stretch>
            <a:fillRect/>
          </a:stretch>
        </p:blipFill>
        <p:spPr bwMode="auto">
          <a:xfrm>
            <a:off x="4600575" y="325439"/>
            <a:ext cx="4381500" cy="1485449"/>
          </a:xfrm>
          <a:prstGeom prst="rect">
            <a:avLst/>
          </a:prstGeom>
          <a:noFill/>
          <a:ln w="25400">
            <a:solidFill>
              <a:schemeClr val="accent1">
                <a:shade val="95000"/>
                <a:satMod val="105000"/>
              </a:schemeClr>
            </a:solidFill>
            <a:miter lim="800000"/>
            <a:headEnd/>
            <a:tailEnd/>
          </a:ln>
        </p:spPr>
      </p:pic>
      <p:cxnSp>
        <p:nvCxnSpPr>
          <p:cNvPr id="7" name="Straight Connector 6">
            <a:extLst>
              <a:ext uri="{FF2B5EF4-FFF2-40B4-BE49-F238E27FC236}">
                <a16:creationId xmlns="" xmlns:a16="http://schemas.microsoft.com/office/drawing/2014/main" id="{681B5023-8BFF-BB28-983E-591A6442342D}"/>
              </a:ext>
            </a:extLst>
          </p:cNvPr>
          <p:cNvCxnSpPr>
            <a:cxnSpLocks/>
          </p:cNvCxnSpPr>
          <p:nvPr/>
        </p:nvCxnSpPr>
        <p:spPr>
          <a:xfrm>
            <a:off x="4076700" y="2753863"/>
            <a:ext cx="1447800" cy="515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1060D2F1-32CC-FA0A-C5FF-FC6E8972FECA}"/>
              </a:ext>
            </a:extLst>
          </p:cNvPr>
          <p:cNvSpPr txBox="1"/>
          <p:nvPr/>
        </p:nvSpPr>
        <p:spPr>
          <a:xfrm>
            <a:off x="198797" y="4111836"/>
            <a:ext cx="8754703" cy="369332"/>
          </a:xfrm>
          <a:prstGeom prst="rect">
            <a:avLst/>
          </a:prstGeom>
          <a:noFill/>
        </p:spPr>
        <p:txBody>
          <a:bodyPr wrap="square" rtlCol="0">
            <a:spAutoFit/>
          </a:bodyPr>
          <a:lstStyle/>
          <a:p>
            <a:pPr algn="ctr"/>
            <a:r>
              <a:rPr lang="en-US" dirty="0">
                <a:latin typeface="Consolas" pitchFamily="49" charset="0"/>
              </a:rPr>
              <a:t>Example of IBM 5110 Users</a:t>
            </a:r>
          </a:p>
        </p:txBody>
      </p:sp>
      <p:cxnSp>
        <p:nvCxnSpPr>
          <p:cNvPr id="10" name="Straight Connector 9">
            <a:extLst>
              <a:ext uri="{FF2B5EF4-FFF2-40B4-BE49-F238E27FC236}">
                <a16:creationId xmlns="" xmlns:a16="http://schemas.microsoft.com/office/drawing/2014/main" id="{D0B369B3-F85F-F72B-3763-238CEA4C6CAC}"/>
              </a:ext>
            </a:extLst>
          </p:cNvPr>
          <p:cNvCxnSpPr>
            <a:cxnSpLocks/>
          </p:cNvCxnSpPr>
          <p:nvPr/>
        </p:nvCxnSpPr>
        <p:spPr>
          <a:xfrm>
            <a:off x="2881312" y="2507370"/>
            <a:ext cx="119538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F202B96-ECA3-796C-AA92-7A457BDEE13C}"/>
              </a:ext>
            </a:extLst>
          </p:cNvPr>
          <p:cNvCxnSpPr>
            <a:cxnSpLocks/>
          </p:cNvCxnSpPr>
          <p:nvPr/>
        </p:nvCxnSpPr>
        <p:spPr>
          <a:xfrm>
            <a:off x="3595687" y="3507495"/>
            <a:ext cx="1071563" cy="7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18953920"/>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BDF129-50E3-0AA0-23CD-6384B1C64970}"/>
              </a:ext>
            </a:extLst>
          </p:cNvPr>
          <p:cNvSpPr>
            <a:spLocks noGrp="1"/>
          </p:cNvSpPr>
          <p:nvPr>
            <p:ph type="title"/>
          </p:nvPr>
        </p:nvSpPr>
        <p:spPr>
          <a:xfrm>
            <a:off x="457200" y="295275"/>
            <a:ext cx="8229600" cy="369332"/>
          </a:xfrm>
        </p:spPr>
        <p:txBody>
          <a:bodyPr/>
          <a:lstStyle/>
          <a:p>
            <a:pPr algn="ctr"/>
            <a:r>
              <a:rPr lang="en-US" dirty="0">
                <a:latin typeface="Consolas" pitchFamily="49" charset="0"/>
              </a:rPr>
              <a:t>Example of IBM 5110 Users</a:t>
            </a:r>
          </a:p>
        </p:txBody>
      </p:sp>
      <p:sp>
        <p:nvSpPr>
          <p:cNvPr id="3" name="Content Placeholder 2">
            <a:extLst>
              <a:ext uri="{FF2B5EF4-FFF2-40B4-BE49-F238E27FC236}">
                <a16:creationId xmlns="" xmlns:a16="http://schemas.microsoft.com/office/drawing/2014/main" id="{6F983C2E-AB52-881B-385F-0FD1FAC4AF4A}"/>
              </a:ext>
            </a:extLst>
          </p:cNvPr>
          <p:cNvSpPr txBox="1">
            <a:spLocks/>
          </p:cNvSpPr>
          <p:nvPr/>
        </p:nvSpPr>
        <p:spPr>
          <a:xfrm>
            <a:off x="175260" y="846137"/>
            <a:ext cx="8702040" cy="4525963"/>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latin typeface="Consolas" panose="020B0609020204030204" pitchFamily="49" charset="0"/>
              </a:rPr>
              <a:t>A) “The first </a:t>
            </a:r>
            <a:r>
              <a:rPr lang="en-US" sz="1200" b="1" dirty="0">
                <a:latin typeface="Consolas" panose="020B0609020204030204" pitchFamily="49" charset="0"/>
              </a:rPr>
              <a:t>5110</a:t>
            </a:r>
            <a:r>
              <a:rPr lang="en-US" sz="1200" dirty="0">
                <a:latin typeface="Consolas" panose="020B0609020204030204" pitchFamily="49" charset="0"/>
              </a:rPr>
              <a:t> was shipped from the GSD's Rochester, Minn., plant on February 2, 1978, to </a:t>
            </a:r>
            <a:r>
              <a:rPr lang="en-US" sz="1200" b="1" dirty="0">
                <a:latin typeface="Consolas" panose="020B0609020204030204" pitchFamily="49" charset="0"/>
              </a:rPr>
              <a:t>Punxsutawney Electric Repair Company</a:t>
            </a:r>
            <a:r>
              <a:rPr lang="en-US" sz="1200" dirty="0">
                <a:latin typeface="Consolas" panose="020B0609020204030204" pitchFamily="49" charset="0"/>
              </a:rPr>
              <a:t>, a small electrical products distributor in </a:t>
            </a:r>
            <a:r>
              <a:rPr lang="en-US" sz="1200" b="1" dirty="0">
                <a:latin typeface="Consolas" panose="020B0609020204030204" pitchFamily="49" charset="0"/>
              </a:rPr>
              <a:t>Pennsylvania</a:t>
            </a:r>
            <a:r>
              <a:rPr lang="en-US" sz="1200" dirty="0">
                <a:latin typeface="Consolas" panose="020B0609020204030204" pitchFamily="49" charset="0"/>
              </a:rPr>
              <a:t>. The customer used the </a:t>
            </a:r>
            <a:r>
              <a:rPr lang="en-US" sz="1200" b="1" dirty="0">
                <a:latin typeface="Consolas" panose="020B0609020204030204" pitchFamily="49" charset="0"/>
              </a:rPr>
              <a:t>5110</a:t>
            </a:r>
            <a:r>
              <a:rPr lang="en-US" sz="1200" dirty="0">
                <a:latin typeface="Consolas" pitchFamily="49" charset="0"/>
              </a:rPr>
              <a:t> for billing, inventory control, accounts receivable and sales analysis.”</a:t>
            </a:r>
          </a:p>
          <a:p>
            <a:pPr lvl="1"/>
            <a:r>
              <a:rPr lang="en-US" sz="1200" dirty="0">
                <a:latin typeface="Consolas" pitchFamily="49" charset="0"/>
              </a:rPr>
              <a:t>Contacted </a:t>
            </a:r>
            <a:r>
              <a:rPr lang="en-US" sz="1200" b="1" dirty="0">
                <a:latin typeface="Consolas" panose="020B0609020204030204" pitchFamily="49" charset="0"/>
              </a:rPr>
              <a:t>Jeff Grube</a:t>
            </a:r>
            <a:r>
              <a:rPr lang="en-US" sz="1200" dirty="0">
                <a:latin typeface="Consolas" pitchFamily="49" charset="0"/>
              </a:rPr>
              <a:t>, vice president of Punxsutawney Electric Repair (c. 2021)</a:t>
            </a:r>
          </a:p>
          <a:p>
            <a:pPr lvl="1"/>
            <a:r>
              <a:rPr lang="en-US" sz="1200" dirty="0">
                <a:latin typeface="Consolas" pitchFamily="49" charset="0"/>
              </a:rPr>
              <a:t>Confirmed: “I programmed three of them that our businesses used until pc’s replaced them</a:t>
            </a:r>
            <a:r>
              <a:rPr lang="en-US" sz="1200" dirty="0" smtClean="0">
                <a:latin typeface="Consolas" pitchFamily="49" charset="0"/>
              </a:rPr>
              <a:t>.”</a:t>
            </a:r>
            <a:endParaRPr lang="en-US" sz="1200" dirty="0">
              <a:latin typeface="Consolas" pitchFamily="49" charset="0"/>
            </a:endParaRPr>
          </a:p>
          <a:p>
            <a:r>
              <a:rPr lang="en-US" sz="1200" dirty="0">
                <a:latin typeface="Consolas" pitchFamily="49" charset="0"/>
              </a:rPr>
              <a:t>B) Insurance company in </a:t>
            </a:r>
            <a:r>
              <a:rPr lang="en-US" sz="1200" dirty="0">
                <a:solidFill>
                  <a:srgbClr val="222222"/>
                </a:solidFill>
                <a:latin typeface="Consolas" panose="020B0609020204030204" pitchFamily="49" charset="0"/>
              </a:rPr>
              <a:t>Goldthwaite, TX (5110 Type-2) for General Ledger, Payroll and Accounts Payable for local farms and </a:t>
            </a:r>
            <a:r>
              <a:rPr lang="en-US" sz="1200" dirty="0" smtClean="0">
                <a:solidFill>
                  <a:srgbClr val="222222"/>
                </a:solidFill>
                <a:latin typeface="Consolas" panose="020B0609020204030204" pitchFamily="49" charset="0"/>
              </a:rPr>
              <a:t>businesses</a:t>
            </a:r>
          </a:p>
          <a:p>
            <a:r>
              <a:rPr lang="en-US" sz="1200" dirty="0" smtClean="0">
                <a:solidFill>
                  <a:srgbClr val="222222"/>
                </a:solidFill>
                <a:latin typeface="Consolas" panose="020B0609020204030204" pitchFamily="49" charset="0"/>
              </a:rPr>
              <a:t>C) Electronics components (filters) business in New Jersey</a:t>
            </a:r>
            <a:r>
              <a:rPr lang="en-US" sz="1200" dirty="0">
                <a:latin typeface="Consolas" panose="020B0609020204030204" pitchFamily="49" charset="0"/>
              </a:rPr>
              <a:t> </a:t>
            </a:r>
            <a:r>
              <a:rPr lang="en-US" sz="1200" dirty="0" smtClean="0">
                <a:latin typeface="Consolas" panose="020B0609020204030204" pitchFamily="49" charset="0"/>
              </a:rPr>
              <a:t>(accounting and payroll) [krfilters.com]</a:t>
            </a:r>
            <a:endParaRPr lang="en-US" sz="1200" dirty="0">
              <a:latin typeface="Consolas" panose="020B0609020204030204" pitchFamily="49" charset="0"/>
            </a:endParaRPr>
          </a:p>
          <a:p>
            <a:r>
              <a:rPr lang="en-US" sz="1200" dirty="0">
                <a:latin typeface="Consolas" panose="020B0609020204030204" pitchFamily="49" charset="0"/>
              </a:rPr>
              <a:t>D</a:t>
            </a:r>
            <a:r>
              <a:rPr lang="en-US" sz="1200" dirty="0" smtClean="0">
                <a:latin typeface="Consolas" panose="020B0609020204030204" pitchFamily="49" charset="0"/>
              </a:rPr>
              <a:t>) </a:t>
            </a:r>
            <a:r>
              <a:rPr lang="en-US" sz="1200" dirty="0">
                <a:latin typeface="Consolas" panose="020B0609020204030204" pitchFamily="49" charset="0"/>
              </a:rPr>
              <a:t>The </a:t>
            </a:r>
            <a:r>
              <a:rPr lang="en-US" sz="1200" b="1" dirty="0">
                <a:latin typeface="Consolas" panose="020B0609020204030204" pitchFamily="49" charset="0"/>
              </a:rPr>
              <a:t>IBM 5100 </a:t>
            </a:r>
            <a:r>
              <a:rPr lang="en-US" sz="1200" dirty="0">
                <a:latin typeface="Consolas" panose="020B0609020204030204" pitchFamily="49" charset="0"/>
              </a:rPr>
              <a:t>I acquired has matching labels on the main unit and the IBM 5106 tape unit:  </a:t>
            </a:r>
          </a:p>
          <a:p>
            <a:pPr lvl="1"/>
            <a:r>
              <a:rPr lang="en-US" sz="1200" dirty="0">
                <a:latin typeface="Consolas" panose="020B0609020204030204" pitchFamily="49" charset="0"/>
              </a:rPr>
              <a:t>La Verendrye General Hospital, Fort Frances, Ontario 0262</a:t>
            </a:r>
          </a:p>
        </p:txBody>
      </p:sp>
      <p:pic>
        <p:nvPicPr>
          <p:cNvPr id="4" name="Picture 2" descr="https://i0.wp.com/voidstar.blog/wp-content/uploads/2022/11/image-25.png?resize=1024%2C622&amp;ssl=1">
            <a:extLst>
              <a:ext uri="{FF2B5EF4-FFF2-40B4-BE49-F238E27FC236}">
                <a16:creationId xmlns="" xmlns:a16="http://schemas.microsoft.com/office/drawing/2014/main" id="{6E4C8081-A6C9-03AF-A08D-0E2044AAE212}"/>
              </a:ext>
            </a:extLst>
          </p:cNvPr>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752726" y="3593157"/>
            <a:ext cx="1752600" cy="1064568"/>
          </a:xfrm>
          <a:prstGeom prst="rect">
            <a:avLst/>
          </a:prstGeom>
          <a:noFill/>
        </p:spPr>
      </p:pic>
      <p:pic>
        <p:nvPicPr>
          <p:cNvPr id="9" name="Picture 4" descr="https://i0.wp.com/voidstar.blog/wp-content/uploads/2022/11/image-26.png?resize=1024%2C429&amp;ssl=1">
            <a:extLst>
              <a:ext uri="{FF2B5EF4-FFF2-40B4-BE49-F238E27FC236}">
                <a16:creationId xmlns="" xmlns:a16="http://schemas.microsoft.com/office/drawing/2014/main" id="{C649BF12-2217-1DFA-3907-296C3F0E464A}"/>
              </a:ext>
            </a:extLst>
          </p:cNvPr>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638676" y="3593157"/>
            <a:ext cx="2552700" cy="1069442"/>
          </a:xfrm>
          <a:prstGeom prst="rect">
            <a:avLst/>
          </a:prstGeom>
          <a:noFill/>
        </p:spPr>
      </p:pic>
    </p:spTree>
    <p:extLst>
      <p:ext uri="{BB962C8B-B14F-4D97-AF65-F5344CB8AC3E}">
        <p14:creationId xmlns="" xmlns:p14="http://schemas.microsoft.com/office/powerpoint/2010/main" val="3001344955"/>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1604884" y="314324"/>
            <a:ext cx="5913825" cy="4286251"/>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122224" y="304801"/>
            <a:ext cx="4516452" cy="2482232"/>
          </a:xfrm>
          <a:prstGeom prst="rect">
            <a:avLst/>
          </a:prstGeom>
          <a:noFill/>
          <a:ln w="9525">
            <a:solidFill>
              <a:srgbClr val="4F81BD"/>
            </a:solidFill>
            <a:miter lim="800000"/>
            <a:headEnd/>
            <a:tailEnd/>
          </a:ln>
        </p:spPr>
      </p:pic>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505325" y="729936"/>
            <a:ext cx="4495800" cy="2580002"/>
          </a:xfrm>
          <a:prstGeom prst="rect">
            <a:avLst/>
          </a:prstGeom>
          <a:noFill/>
          <a:ln w="9525">
            <a:solidFill>
              <a:srgbClr val="4F81BD"/>
            </a:solidFill>
            <a:miter lim="800000"/>
            <a:headEnd/>
            <a:tailEnd/>
          </a:ln>
        </p:spPr>
      </p:pic>
      <p:pic>
        <p:nvPicPr>
          <p:cNvPr id="12" name="Picture 4"/>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471487" y="3376613"/>
            <a:ext cx="5805488" cy="1301333"/>
          </a:xfrm>
          <a:prstGeom prst="rect">
            <a:avLst/>
          </a:prstGeom>
          <a:noFill/>
          <a:ln w="9525">
            <a:solidFill>
              <a:srgbClr val="4F81BD"/>
            </a:solidFill>
            <a:miter lim="800000"/>
            <a:headEnd/>
            <a:tailEnd/>
          </a:ln>
        </p:spPr>
      </p:pic>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57200" y="274638"/>
            <a:ext cx="8229600" cy="1143000"/>
          </a:xfrm>
        </p:spPr>
        <p:txBody>
          <a:bodyPr>
            <a:normAutofit/>
          </a:bodyPr>
          <a:lstStyle/>
          <a:p>
            <a:r>
              <a:rPr lang="en-US" sz="3400" b="1" dirty="0">
                <a:latin typeface="Consolas" pitchFamily="49" charset="0"/>
              </a:rPr>
              <a:t>Some PALM Processor Technical's</a:t>
            </a:r>
          </a:p>
        </p:txBody>
      </p:sp>
      <p:pic>
        <p:nvPicPr>
          <p:cNvPr id="40" name="Picture 2"/>
          <p:cNvPicPr>
            <a:picLocks noChangeAspect="1" noChangeArrowheads="1"/>
          </p:cNvPicPr>
          <p:nvPr/>
        </p:nvPicPr>
        <p:blipFill>
          <a:blip r:embed="rId2" cstate="print"/>
          <a:srcRect/>
          <a:stretch>
            <a:fillRect/>
          </a:stretch>
        </p:blipFill>
        <p:spPr bwMode="auto">
          <a:xfrm>
            <a:off x="618066" y="1081827"/>
            <a:ext cx="2937933" cy="2794479"/>
          </a:xfrm>
          <a:prstGeom prst="rect">
            <a:avLst/>
          </a:prstGeom>
          <a:noFill/>
          <a:ln w="9525">
            <a:noFill/>
            <a:miter lim="800000"/>
            <a:headEnd/>
            <a:tailEnd/>
          </a:ln>
        </p:spPr>
      </p:pic>
      <p:pic>
        <p:nvPicPr>
          <p:cNvPr id="41" name="Picture 3"/>
          <p:cNvPicPr>
            <a:picLocks noChangeAspect="1" noChangeArrowheads="1"/>
          </p:cNvPicPr>
          <p:nvPr/>
        </p:nvPicPr>
        <p:blipFill>
          <a:blip r:embed="rId3" cstate="print"/>
          <a:srcRect/>
          <a:stretch>
            <a:fillRect/>
          </a:stretch>
        </p:blipFill>
        <p:spPr bwMode="auto">
          <a:xfrm>
            <a:off x="3733800" y="1081827"/>
            <a:ext cx="2743200" cy="2723779"/>
          </a:xfrm>
          <a:prstGeom prst="rect">
            <a:avLst/>
          </a:prstGeom>
          <a:noFill/>
          <a:ln w="9525">
            <a:noFill/>
            <a:miter lim="800000"/>
            <a:headEnd/>
            <a:tailEnd/>
          </a:ln>
        </p:spPr>
      </p:pic>
      <p:cxnSp>
        <p:nvCxnSpPr>
          <p:cNvPr id="42" name="Straight Connector 41"/>
          <p:cNvCxnSpPr/>
          <p:nvPr/>
        </p:nvCxnSpPr>
        <p:spPr>
          <a:xfrm>
            <a:off x="914400" y="5143500"/>
            <a:ext cx="1066800" cy="0"/>
          </a:xfrm>
          <a:prstGeom prst="line">
            <a:avLst/>
          </a:prstGeom>
          <a:noFill/>
          <a:ln w="25400" cap="flat" cmpd="sng" algn="ctr">
            <a:solidFill>
              <a:srgbClr val="FF0000"/>
            </a:solidFill>
            <a:prstDash val="solid"/>
          </a:ln>
          <a:effectLst/>
        </p:spPr>
      </p:cxnSp>
      <p:grpSp>
        <p:nvGrpSpPr>
          <p:cNvPr id="103" name="Group 102"/>
          <p:cNvGrpSpPr/>
          <p:nvPr/>
        </p:nvGrpSpPr>
        <p:grpSpPr>
          <a:xfrm>
            <a:off x="3743111" y="3876306"/>
            <a:ext cx="4300220" cy="897469"/>
            <a:chOff x="4572000" y="3415911"/>
            <a:chExt cx="4778022" cy="1223822"/>
          </a:xfrm>
        </p:grpSpPr>
        <p:sp>
          <p:nvSpPr>
            <p:cNvPr id="37" name="Rectangle 36"/>
            <p:cNvSpPr/>
            <p:nvPr/>
          </p:nvSpPr>
          <p:spPr>
            <a:xfrm>
              <a:off x="7239000" y="3801533"/>
              <a:ext cx="2111022" cy="838200"/>
            </a:xfrm>
            <a:prstGeom prst="rect">
              <a:avLst/>
            </a:prstGeom>
            <a:solidFill>
              <a:srgbClr val="4BACC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Rectangle 37"/>
            <p:cNvSpPr/>
            <p:nvPr/>
          </p:nvSpPr>
          <p:spPr>
            <a:xfrm>
              <a:off x="4572000" y="3801533"/>
              <a:ext cx="2667000" cy="838200"/>
            </a:xfrm>
            <a:prstGeom prst="rect">
              <a:avLst/>
            </a:prstGeom>
            <a:solidFill>
              <a:srgbClr val="F7964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Rectangle 42"/>
            <p:cNvSpPr/>
            <p:nvPr/>
          </p:nvSpPr>
          <p:spPr>
            <a:xfrm>
              <a:off x="48006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Rectangle 43"/>
            <p:cNvSpPr/>
            <p:nvPr/>
          </p:nvSpPr>
          <p:spPr>
            <a:xfrm>
              <a:off x="4953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Rectangle 44"/>
            <p:cNvSpPr/>
            <p:nvPr/>
          </p:nvSpPr>
          <p:spPr>
            <a:xfrm>
              <a:off x="5105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Rectangle 45"/>
            <p:cNvSpPr/>
            <p:nvPr/>
          </p:nvSpPr>
          <p:spPr>
            <a:xfrm>
              <a:off x="5334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Rectangle 46"/>
            <p:cNvSpPr/>
            <p:nvPr/>
          </p:nvSpPr>
          <p:spPr>
            <a:xfrm>
              <a:off x="5486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Rectangle 47"/>
            <p:cNvSpPr/>
            <p:nvPr/>
          </p:nvSpPr>
          <p:spPr>
            <a:xfrm>
              <a:off x="56388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Rectangle 48"/>
            <p:cNvSpPr/>
            <p:nvPr/>
          </p:nvSpPr>
          <p:spPr>
            <a:xfrm>
              <a:off x="57912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Rectangle 49"/>
            <p:cNvSpPr/>
            <p:nvPr/>
          </p:nvSpPr>
          <p:spPr>
            <a:xfrm>
              <a:off x="59436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1" name="Rectangle 50"/>
            <p:cNvSpPr/>
            <p:nvPr/>
          </p:nvSpPr>
          <p:spPr>
            <a:xfrm>
              <a:off x="6096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Rectangle 51"/>
            <p:cNvSpPr/>
            <p:nvPr/>
          </p:nvSpPr>
          <p:spPr>
            <a:xfrm>
              <a:off x="6248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Rectangle 52"/>
            <p:cNvSpPr/>
            <p:nvPr/>
          </p:nvSpPr>
          <p:spPr>
            <a:xfrm>
              <a:off x="64008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Rectangle 53"/>
            <p:cNvSpPr/>
            <p:nvPr/>
          </p:nvSpPr>
          <p:spPr>
            <a:xfrm>
              <a:off x="6629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Rectangle 54"/>
            <p:cNvSpPr/>
            <p:nvPr/>
          </p:nvSpPr>
          <p:spPr>
            <a:xfrm>
              <a:off x="67818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Rectangle 55"/>
            <p:cNvSpPr/>
            <p:nvPr/>
          </p:nvSpPr>
          <p:spPr>
            <a:xfrm>
              <a:off x="69342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Rectangle 56"/>
            <p:cNvSpPr/>
            <p:nvPr/>
          </p:nvSpPr>
          <p:spPr>
            <a:xfrm>
              <a:off x="73152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Rectangle 57"/>
            <p:cNvSpPr/>
            <p:nvPr/>
          </p:nvSpPr>
          <p:spPr>
            <a:xfrm>
              <a:off x="74676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Rectangle 58"/>
            <p:cNvSpPr/>
            <p:nvPr/>
          </p:nvSpPr>
          <p:spPr>
            <a:xfrm>
              <a:off x="7620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0" name="Rectangle 59"/>
            <p:cNvSpPr/>
            <p:nvPr/>
          </p:nvSpPr>
          <p:spPr>
            <a:xfrm>
              <a:off x="78486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Rectangle 60"/>
            <p:cNvSpPr/>
            <p:nvPr/>
          </p:nvSpPr>
          <p:spPr>
            <a:xfrm>
              <a:off x="8001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Rectangle 61"/>
            <p:cNvSpPr/>
            <p:nvPr/>
          </p:nvSpPr>
          <p:spPr>
            <a:xfrm>
              <a:off x="8153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Rectangle 62"/>
            <p:cNvSpPr/>
            <p:nvPr/>
          </p:nvSpPr>
          <p:spPr>
            <a:xfrm>
              <a:off x="83058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Rectangle 63"/>
            <p:cNvSpPr/>
            <p:nvPr/>
          </p:nvSpPr>
          <p:spPr>
            <a:xfrm>
              <a:off x="84582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Rectangle 64"/>
            <p:cNvSpPr/>
            <p:nvPr/>
          </p:nvSpPr>
          <p:spPr>
            <a:xfrm>
              <a:off x="86106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Rectangle 65"/>
            <p:cNvSpPr/>
            <p:nvPr/>
          </p:nvSpPr>
          <p:spPr>
            <a:xfrm>
              <a:off x="87630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Rectangle 66"/>
            <p:cNvSpPr/>
            <p:nvPr/>
          </p:nvSpPr>
          <p:spPr>
            <a:xfrm>
              <a:off x="8915400" y="4030133"/>
              <a:ext cx="152400"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8" name="TextBox 67"/>
            <p:cNvSpPr txBox="1"/>
            <p:nvPr/>
          </p:nvSpPr>
          <p:spPr>
            <a:xfrm>
              <a:off x="4572000" y="3415911"/>
              <a:ext cx="1577675" cy="369332"/>
            </a:xfrm>
            <a:prstGeom prst="rect">
              <a:avLst/>
            </a:prstGeom>
            <a:noFill/>
          </p:spPr>
          <p:txBody>
            <a:bodyPr wrap="none" rtlCol="0">
              <a:spAutoFit/>
            </a:bodyPr>
            <a:lstStyle/>
            <a:p>
              <a:r>
                <a:rPr lang="en-US" b="1" dirty="0">
                  <a:latin typeface="Consolas" pitchFamily="49" charset="0"/>
                </a:rPr>
                <a:t>Instruction</a:t>
              </a:r>
            </a:p>
          </p:txBody>
        </p:sp>
        <p:sp>
          <p:nvSpPr>
            <p:cNvPr id="69" name="TextBox 68"/>
            <p:cNvSpPr txBox="1"/>
            <p:nvPr/>
          </p:nvSpPr>
          <p:spPr>
            <a:xfrm>
              <a:off x="7239000" y="3415911"/>
              <a:ext cx="1071127" cy="369332"/>
            </a:xfrm>
            <a:prstGeom prst="rect">
              <a:avLst/>
            </a:prstGeom>
            <a:noFill/>
          </p:spPr>
          <p:txBody>
            <a:bodyPr wrap="none" rtlCol="0">
              <a:spAutoFit/>
            </a:bodyPr>
            <a:lstStyle/>
            <a:p>
              <a:r>
                <a:rPr lang="en-US" b="1" dirty="0">
                  <a:latin typeface="Consolas" pitchFamily="49" charset="0"/>
                </a:rPr>
                <a:t>Execute</a:t>
              </a:r>
            </a:p>
          </p:txBody>
        </p:sp>
      </p:gr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639762"/>
          </a:xfrm>
        </p:spPr>
        <p:txBody>
          <a:bodyPr>
            <a:normAutofit/>
          </a:bodyPr>
          <a:lstStyle/>
          <a:p>
            <a:r>
              <a:rPr lang="en-US" sz="3400" b="1" dirty="0">
                <a:latin typeface="Consolas" pitchFamily="49" charset="0"/>
              </a:rPr>
              <a:t>Computerworld Aug. 1980 Benchmark</a:t>
            </a:r>
          </a:p>
        </p:txBody>
      </p:sp>
      <p:grpSp>
        <p:nvGrpSpPr>
          <p:cNvPr id="16" name="Group 15"/>
          <p:cNvGrpSpPr/>
          <p:nvPr/>
        </p:nvGrpSpPr>
        <p:grpSpPr>
          <a:xfrm>
            <a:off x="552451" y="914400"/>
            <a:ext cx="7600949" cy="2932696"/>
            <a:chOff x="152401" y="1066800"/>
            <a:chExt cx="8991600" cy="3847096"/>
          </a:xfrm>
        </p:grpSpPr>
        <p:pic>
          <p:nvPicPr>
            <p:cNvPr id="10" name="Picture 8"/>
            <p:cNvPicPr>
              <a:picLocks noChangeAspect="1" noChangeArrowheads="1"/>
            </p:cNvPicPr>
            <p:nvPr/>
          </p:nvPicPr>
          <p:blipFill>
            <a:blip r:embed="rId2" cstate="print"/>
            <a:srcRect/>
            <a:stretch>
              <a:fillRect/>
            </a:stretch>
          </p:blipFill>
          <p:spPr bwMode="auto">
            <a:xfrm>
              <a:off x="152401" y="1066800"/>
              <a:ext cx="8991600" cy="3847096"/>
            </a:xfrm>
            <a:prstGeom prst="rect">
              <a:avLst/>
            </a:prstGeom>
            <a:noFill/>
            <a:ln w="9525">
              <a:noFill/>
              <a:miter lim="800000"/>
              <a:headEnd/>
              <a:tailEnd/>
            </a:ln>
          </p:spPr>
        </p:pic>
        <p:cxnSp>
          <p:nvCxnSpPr>
            <p:cNvPr id="14" name="Straight Connector 13"/>
            <p:cNvCxnSpPr/>
            <p:nvPr/>
          </p:nvCxnSpPr>
          <p:spPr>
            <a:xfrm>
              <a:off x="1219200" y="2133600"/>
              <a:ext cx="609600" cy="0"/>
            </a:xfrm>
            <a:prstGeom prst="line">
              <a:avLst/>
            </a:prstGeom>
            <a:noFill/>
            <a:ln w="25400" cap="flat" cmpd="sng" algn="ctr">
              <a:solidFill>
                <a:srgbClr val="FF0000"/>
              </a:solidFill>
              <a:prstDash val="solid"/>
            </a:ln>
            <a:effectLst/>
          </p:spPr>
        </p:cxnSp>
        <p:cxnSp>
          <p:nvCxnSpPr>
            <p:cNvPr id="15" name="Straight Connector 14"/>
            <p:cNvCxnSpPr/>
            <p:nvPr/>
          </p:nvCxnSpPr>
          <p:spPr>
            <a:xfrm>
              <a:off x="5486400" y="2019300"/>
              <a:ext cx="1143000" cy="0"/>
            </a:xfrm>
            <a:prstGeom prst="line">
              <a:avLst/>
            </a:prstGeom>
            <a:noFill/>
            <a:ln w="25400" cap="flat" cmpd="sng" algn="ctr">
              <a:solidFill>
                <a:srgbClr val="FF0000"/>
              </a:solidFill>
              <a:prstDash val="solid"/>
            </a:ln>
            <a:effectLst/>
          </p:spPr>
        </p:cxnSp>
      </p:grpSp>
      <p:pic>
        <p:nvPicPr>
          <p:cNvPr id="12" name="Picture 5"/>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28600" y="3056521"/>
            <a:ext cx="4077885" cy="961030"/>
          </a:xfrm>
          <a:prstGeom prst="rect">
            <a:avLst/>
          </a:prstGeom>
          <a:noFill/>
          <a:ln w="9525">
            <a:noFill/>
            <a:miter lim="800000"/>
            <a:headEnd/>
            <a:tailEnd/>
          </a:ln>
        </p:spPr>
      </p:pic>
      <p:sp>
        <p:nvSpPr>
          <p:cNvPr id="13" name="Rectangle 12">
            <a:extLst>
              <a:ext uri="{FF2B5EF4-FFF2-40B4-BE49-F238E27FC236}">
                <a16:creationId xmlns:a16="http://schemas.microsoft.com/office/drawing/2014/main" xmlns="" id="{4B13F325-AD2A-F3BB-7820-4946584D8748}"/>
              </a:ext>
            </a:extLst>
          </p:cNvPr>
          <p:cNvSpPr/>
          <p:nvPr/>
        </p:nvSpPr>
        <p:spPr>
          <a:xfrm>
            <a:off x="2419350" y="3960401"/>
            <a:ext cx="5648325" cy="98266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Not stellar performance by 1980, but…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It was </a:t>
            </a:r>
            <a:r>
              <a:rPr kumimoji="0" lang="en-US" sz="1200" b="1"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Portable</a:t>
            </a: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 and Well supported.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Unsure if the test disabled CRT (cycle-stealing overhead).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A lot of existing software was available.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Consolas" panose="020B0609020204030204" pitchFamily="49" charset="0"/>
                <a:ea typeface="+mn-ea"/>
                <a:cs typeface="+mn-cs"/>
              </a:rPr>
              <a:t>Doesn’t reflect the raw processor performance. (PALM)</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0A0D3CAD-EB28-0EDC-46D2-7D7EE3721581}"/>
              </a:ext>
            </a:extLst>
          </p:cNvPr>
          <p:cNvSpPr>
            <a:spLocks noGrp="1"/>
          </p:cNvSpPr>
          <p:nvPr>
            <p:ph type="title"/>
          </p:nvPr>
        </p:nvSpPr>
        <p:spPr>
          <a:xfrm>
            <a:off x="457200" y="152400"/>
            <a:ext cx="8229600" cy="640080"/>
          </a:xfrm>
        </p:spPr>
        <p:txBody>
          <a:bodyPr/>
          <a:lstStyle/>
          <a:p>
            <a:pPr algn="ctr"/>
            <a:r>
              <a:rPr lang="en-US" b="1" dirty="0">
                <a:latin typeface="Consolas" pitchFamily="49" charset="0"/>
              </a:rPr>
              <a:t>IBM Assembler Generator</a:t>
            </a:r>
          </a:p>
        </p:txBody>
      </p:sp>
      <p:pic>
        <p:nvPicPr>
          <p:cNvPr id="4" name="Picture 3">
            <a:extLst>
              <a:ext uri="{FF2B5EF4-FFF2-40B4-BE49-F238E27FC236}">
                <a16:creationId xmlns="" xmlns:a16="http://schemas.microsoft.com/office/drawing/2014/main" id="{B837947E-E158-C8DF-A067-BC8AF9FE9050}"/>
              </a:ext>
            </a:extLst>
          </p:cNvPr>
          <p:cNvPicPr>
            <a:picLocks noChangeAspect="1" noChangeArrowheads="1"/>
          </p:cNvPicPr>
          <p:nvPr/>
        </p:nvPicPr>
        <p:blipFill>
          <a:blip r:embed="rId2" cstate="print"/>
          <a:srcRect/>
          <a:stretch>
            <a:fillRect/>
          </a:stretch>
        </p:blipFill>
        <p:spPr bwMode="auto">
          <a:xfrm>
            <a:off x="152399" y="1927224"/>
            <a:ext cx="3400425" cy="2408056"/>
          </a:xfrm>
          <a:prstGeom prst="rect">
            <a:avLst/>
          </a:prstGeom>
          <a:noFill/>
          <a:ln w="9525">
            <a:solidFill>
              <a:schemeClr val="accent1">
                <a:shade val="50000"/>
              </a:schemeClr>
            </a:solidFill>
            <a:miter lim="800000"/>
            <a:headEnd/>
            <a:tailEnd/>
          </a:ln>
        </p:spPr>
      </p:pic>
      <p:sp>
        <p:nvSpPr>
          <p:cNvPr id="5" name="Rectangle 4">
            <a:extLst>
              <a:ext uri="{FF2B5EF4-FFF2-40B4-BE49-F238E27FC236}">
                <a16:creationId xmlns="" xmlns:a16="http://schemas.microsoft.com/office/drawing/2014/main" id="{498965EE-E5F1-9595-AD35-B2A46762BAA0}"/>
              </a:ext>
            </a:extLst>
          </p:cNvPr>
          <p:cNvSpPr/>
          <p:nvPr/>
        </p:nvSpPr>
        <p:spPr>
          <a:xfrm>
            <a:off x="514350" y="1927224"/>
            <a:ext cx="6858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BFDE527C-FB64-A094-C6CF-2C0213706A38}"/>
              </a:ext>
            </a:extLst>
          </p:cNvPr>
          <p:cNvSpPr/>
          <p:nvPr/>
        </p:nvSpPr>
        <p:spPr>
          <a:xfrm>
            <a:off x="514350" y="3201987"/>
            <a:ext cx="6858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8">
            <a:extLst>
              <a:ext uri="{FF2B5EF4-FFF2-40B4-BE49-F238E27FC236}">
                <a16:creationId xmlns="" xmlns:a16="http://schemas.microsoft.com/office/drawing/2014/main" id="{1E99A5D6-BCBE-5B1D-4E3A-E3A2FEB1C06F}"/>
              </a:ext>
            </a:extLst>
          </p:cNvPr>
          <p:cNvPicPr>
            <a:picLocks noChangeAspect="1" noChangeArrowheads="1"/>
          </p:cNvPicPr>
          <p:nvPr/>
        </p:nvPicPr>
        <p:blipFill>
          <a:blip r:embed="rId3" cstate="print"/>
          <a:srcRect/>
          <a:stretch>
            <a:fillRect/>
          </a:stretch>
        </p:blipFill>
        <p:spPr bwMode="auto">
          <a:xfrm>
            <a:off x="3619500" y="830663"/>
            <a:ext cx="5110502" cy="3760387"/>
          </a:xfrm>
          <a:prstGeom prst="rect">
            <a:avLst/>
          </a:prstGeom>
          <a:noFill/>
          <a:ln w="9525">
            <a:solidFill>
              <a:schemeClr val="accent1">
                <a:shade val="50000"/>
              </a:schemeClr>
            </a:solidFill>
            <a:miter lim="800000"/>
            <a:headEnd/>
            <a:tailEnd/>
          </a:ln>
        </p:spPr>
      </p:pic>
      <p:sp>
        <p:nvSpPr>
          <p:cNvPr id="17" name="Rectangle 16">
            <a:extLst>
              <a:ext uri="{FF2B5EF4-FFF2-40B4-BE49-F238E27FC236}">
                <a16:creationId xmlns="" xmlns:a16="http://schemas.microsoft.com/office/drawing/2014/main" id="{C7FAE174-FE93-2E75-EF56-66CCCAFFCA1E}"/>
              </a:ext>
            </a:extLst>
          </p:cNvPr>
          <p:cNvSpPr/>
          <p:nvPr/>
        </p:nvSpPr>
        <p:spPr>
          <a:xfrm>
            <a:off x="4276725" y="887813"/>
            <a:ext cx="6096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965F42D6-E416-5AD0-1F89-F600F77101AD}"/>
              </a:ext>
            </a:extLst>
          </p:cNvPr>
          <p:cNvSpPr/>
          <p:nvPr/>
        </p:nvSpPr>
        <p:spPr>
          <a:xfrm>
            <a:off x="4286250" y="2114550"/>
            <a:ext cx="838200" cy="230588"/>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a:extLst>
              <a:ext uri="{FF2B5EF4-FFF2-40B4-BE49-F238E27FC236}">
                <a16:creationId xmlns="" xmlns:a16="http://schemas.microsoft.com/office/drawing/2014/main" id="{6F3D2FDC-D2F4-DCE4-8B71-9723A2586A36}"/>
              </a:ext>
            </a:extLst>
          </p:cNvPr>
          <p:cNvPicPr>
            <a:picLocks noChangeAspect="1" noChangeArrowheads="1"/>
          </p:cNvPicPr>
          <p:nvPr/>
        </p:nvPicPr>
        <p:blipFill>
          <a:blip r:embed="rId4" cstate="print"/>
          <a:srcRect/>
          <a:stretch>
            <a:fillRect/>
          </a:stretch>
        </p:blipFill>
        <p:spPr bwMode="auto">
          <a:xfrm>
            <a:off x="152400" y="830663"/>
            <a:ext cx="3400426" cy="995941"/>
          </a:xfrm>
          <a:prstGeom prst="rect">
            <a:avLst/>
          </a:prstGeom>
          <a:noFill/>
          <a:ln w="9525">
            <a:solidFill>
              <a:schemeClr val="accent1">
                <a:shade val="50000"/>
              </a:schemeClr>
            </a:solidFill>
            <a:miter lim="800000"/>
            <a:headEnd/>
            <a:tailEnd/>
          </a:ln>
        </p:spPr>
      </p:pic>
    </p:spTree>
    <p:extLst>
      <p:ext uri="{BB962C8B-B14F-4D97-AF65-F5344CB8AC3E}">
        <p14:creationId xmlns="" xmlns:p14="http://schemas.microsoft.com/office/powerpoint/2010/main" val="4271888815"/>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E3F7BFE-6659-5DD8-AF3B-3195847D94A8}"/>
              </a:ext>
            </a:extLst>
          </p:cNvPr>
          <p:cNvSpPr>
            <a:spLocks noGrp="1"/>
          </p:cNvSpPr>
          <p:nvPr>
            <p:ph type="title"/>
          </p:nvPr>
        </p:nvSpPr>
        <p:spPr>
          <a:xfrm>
            <a:off x="457200" y="274638"/>
            <a:ext cx="8229600" cy="484958"/>
          </a:xfrm>
        </p:spPr>
        <p:txBody>
          <a:bodyPr>
            <a:normAutofit/>
          </a:bodyPr>
          <a:lstStyle/>
          <a:p>
            <a:pPr algn="ctr"/>
            <a:r>
              <a:rPr lang="en-US" sz="2400" b="1" dirty="0">
                <a:latin typeface="Consolas" pitchFamily="49" charset="0"/>
              </a:rPr>
              <a:t>PML/PMC (Pseudo Machine Language/Code)</a:t>
            </a:r>
          </a:p>
        </p:txBody>
      </p:sp>
      <p:pic>
        <p:nvPicPr>
          <p:cNvPr id="5" name="Picture 2">
            <a:extLst>
              <a:ext uri="{FF2B5EF4-FFF2-40B4-BE49-F238E27FC236}">
                <a16:creationId xmlns="" xmlns:a16="http://schemas.microsoft.com/office/drawing/2014/main" id="{D17D5D88-DDB3-F47C-E84A-97A4B87E92C9}"/>
              </a:ext>
            </a:extLst>
          </p:cNvPr>
          <p:cNvPicPr>
            <a:picLocks noChangeAspect="1" noChangeArrowheads="1"/>
          </p:cNvPicPr>
          <p:nvPr/>
        </p:nvPicPr>
        <p:blipFill>
          <a:blip r:embed="rId2" cstate="print"/>
          <a:srcRect/>
          <a:stretch>
            <a:fillRect/>
          </a:stretch>
        </p:blipFill>
        <p:spPr bwMode="auto">
          <a:xfrm>
            <a:off x="366417" y="781051"/>
            <a:ext cx="4205583" cy="3400412"/>
          </a:xfrm>
          <a:prstGeom prst="rect">
            <a:avLst/>
          </a:prstGeom>
          <a:noFill/>
          <a:ln w="9525">
            <a:noFill/>
            <a:miter lim="800000"/>
            <a:headEnd/>
            <a:tailEnd/>
          </a:ln>
        </p:spPr>
      </p:pic>
      <p:sp>
        <p:nvSpPr>
          <p:cNvPr id="6" name="Rectangle 5">
            <a:extLst>
              <a:ext uri="{FF2B5EF4-FFF2-40B4-BE49-F238E27FC236}">
                <a16:creationId xmlns="" xmlns:a16="http://schemas.microsoft.com/office/drawing/2014/main" id="{FE23C509-D6C5-739A-8120-CBB07B1AA138}"/>
              </a:ext>
            </a:extLst>
          </p:cNvPr>
          <p:cNvSpPr/>
          <p:nvPr/>
        </p:nvSpPr>
        <p:spPr>
          <a:xfrm>
            <a:off x="223265" y="4420599"/>
            <a:ext cx="6324600" cy="307777"/>
          </a:xfrm>
          <a:prstGeom prst="rect">
            <a:avLst/>
          </a:prstGeom>
        </p:spPr>
        <p:txBody>
          <a:bodyPr wrap="square">
            <a:spAutoFit/>
          </a:bodyPr>
          <a:lstStyle/>
          <a:p>
            <a:r>
              <a:rPr lang="en-US" sz="1400" b="1" dirty="0"/>
              <a:t>System/3 Model 6 BASIC Logic Manual </a:t>
            </a:r>
            <a:r>
              <a:rPr lang="en-US" sz="1400" dirty="0"/>
              <a:t>(Jan ‘72, page 23)</a:t>
            </a:r>
          </a:p>
        </p:txBody>
      </p:sp>
      <p:pic>
        <p:nvPicPr>
          <p:cNvPr id="7" name="Picture 2">
            <a:extLst>
              <a:ext uri="{FF2B5EF4-FFF2-40B4-BE49-F238E27FC236}">
                <a16:creationId xmlns="" xmlns:a16="http://schemas.microsoft.com/office/drawing/2014/main" id="{AD2CCD23-A22C-C8C2-E9D5-37FCA01790E8}"/>
              </a:ext>
            </a:extLst>
          </p:cNvPr>
          <p:cNvPicPr>
            <a:picLocks noChangeAspect="1" noChangeArrowheads="1"/>
          </p:cNvPicPr>
          <p:nvPr/>
        </p:nvPicPr>
        <p:blipFill>
          <a:blip r:embed="rId3" cstate="print"/>
          <a:srcRect/>
          <a:stretch>
            <a:fillRect/>
          </a:stretch>
        </p:blipFill>
        <p:spPr bwMode="auto">
          <a:xfrm>
            <a:off x="5460407" y="1885950"/>
            <a:ext cx="3493093" cy="2743200"/>
          </a:xfrm>
          <a:prstGeom prst="rect">
            <a:avLst/>
          </a:prstGeom>
          <a:noFill/>
          <a:ln w="9525">
            <a:noFill/>
            <a:miter lim="800000"/>
            <a:headEnd/>
            <a:tailEnd/>
          </a:ln>
        </p:spPr>
      </p:pic>
      <p:cxnSp>
        <p:nvCxnSpPr>
          <p:cNvPr id="8" name="Straight Connector 7">
            <a:extLst>
              <a:ext uri="{FF2B5EF4-FFF2-40B4-BE49-F238E27FC236}">
                <a16:creationId xmlns="" xmlns:a16="http://schemas.microsoft.com/office/drawing/2014/main" id="{3E0D905E-0EF5-6DB9-007B-14EC2F426E90}"/>
              </a:ext>
            </a:extLst>
          </p:cNvPr>
          <p:cNvCxnSpPr>
            <a:cxnSpLocks/>
          </p:cNvCxnSpPr>
          <p:nvPr/>
        </p:nvCxnSpPr>
        <p:spPr>
          <a:xfrm>
            <a:off x="2652416" y="2148276"/>
            <a:ext cx="8704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D2B27A0C-3DCC-46AE-B6D3-01B2CFAB52CA}"/>
              </a:ext>
            </a:extLst>
          </p:cNvPr>
          <p:cNvSpPr/>
          <p:nvPr/>
        </p:nvSpPr>
        <p:spPr>
          <a:xfrm>
            <a:off x="6486525" y="1665072"/>
            <a:ext cx="2514600" cy="338554"/>
          </a:xfrm>
          <a:prstGeom prst="rect">
            <a:avLst/>
          </a:prstGeom>
        </p:spPr>
        <p:txBody>
          <a:bodyPr wrap="square">
            <a:spAutoFit/>
          </a:bodyPr>
          <a:lstStyle/>
          <a:p>
            <a:pPr algn="r"/>
            <a:r>
              <a:rPr lang="en-US" sz="1600" dirty="0">
                <a:latin typeface="Consolas" pitchFamily="49" charset="0"/>
              </a:rPr>
              <a:t>(3-227, page 263)</a:t>
            </a:r>
          </a:p>
        </p:txBody>
      </p:sp>
      <p:sp>
        <p:nvSpPr>
          <p:cNvPr id="11" name="TextBox 10"/>
          <p:cNvSpPr txBox="1"/>
          <p:nvPr/>
        </p:nvSpPr>
        <p:spPr>
          <a:xfrm>
            <a:off x="3274555" y="2586446"/>
            <a:ext cx="2185852" cy="738664"/>
          </a:xfrm>
          <a:prstGeom prst="rect">
            <a:avLst/>
          </a:prstGeom>
          <a:solidFill>
            <a:srgbClr val="FA661C"/>
          </a:solidFill>
          <a:ln>
            <a:solidFill>
              <a:schemeClr val="tx1"/>
            </a:solidFill>
          </a:ln>
        </p:spPr>
        <p:txBody>
          <a:bodyPr wrap="square" rtlCol="0">
            <a:spAutoFit/>
          </a:bodyPr>
          <a:lstStyle/>
          <a:p>
            <a:r>
              <a:rPr lang="en-US" sz="1400" dirty="0" smtClean="0">
                <a:solidFill>
                  <a:schemeClr val="bg2"/>
                </a:solidFill>
                <a:latin typeface="Consolas" pitchFamily="49" charset="0"/>
              </a:rPr>
              <a:t>No evidence found that this is used on the IBM 5100-series.</a:t>
            </a:r>
            <a:endParaRPr lang="en-US" sz="1400" dirty="0">
              <a:solidFill>
                <a:schemeClr val="bg2"/>
              </a:solidFill>
              <a:latin typeface="Consolas" pitchFamily="49" charset="0"/>
            </a:endParaRPr>
          </a:p>
        </p:txBody>
      </p:sp>
      <p:pic>
        <p:nvPicPr>
          <p:cNvPr id="10" name="Picture 2">
            <a:extLst>
              <a:ext uri="{FF2B5EF4-FFF2-40B4-BE49-F238E27FC236}">
                <a16:creationId xmlns="" xmlns:a16="http://schemas.microsoft.com/office/drawing/2014/main" id="{652D51F4-5C5A-A658-5A6D-9AB59B5C0AE9}"/>
              </a:ext>
            </a:extLst>
          </p:cNvPr>
          <p:cNvPicPr>
            <a:picLocks noChangeAspect="1" noChangeArrowheads="1"/>
          </p:cNvPicPr>
          <p:nvPr/>
        </p:nvPicPr>
        <p:blipFill>
          <a:blip r:embed="rId4" cstate="print"/>
          <a:srcRect/>
          <a:stretch>
            <a:fillRect/>
          </a:stretch>
        </p:blipFill>
        <p:spPr bwMode="auto">
          <a:xfrm>
            <a:off x="6816636" y="781050"/>
            <a:ext cx="2171700" cy="772330"/>
          </a:xfrm>
          <a:prstGeom prst="rect">
            <a:avLst/>
          </a:prstGeom>
          <a:noFill/>
          <a:ln w="9525">
            <a:noFill/>
            <a:miter lim="800000"/>
            <a:headEnd/>
            <a:tailEnd/>
          </a:ln>
        </p:spPr>
      </p:pic>
    </p:spTree>
    <p:extLst>
      <p:ext uri="{BB962C8B-B14F-4D97-AF65-F5344CB8AC3E}">
        <p14:creationId xmlns="" xmlns:p14="http://schemas.microsoft.com/office/powerpoint/2010/main" val="3958302089"/>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9755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0A0D3CAD-EB28-0EDC-46D2-7D7EE3721581}"/>
              </a:ext>
            </a:extLst>
          </p:cNvPr>
          <p:cNvSpPr>
            <a:spLocks noGrp="1"/>
          </p:cNvSpPr>
          <p:nvPr>
            <p:ph type="title"/>
          </p:nvPr>
        </p:nvSpPr>
        <p:spPr>
          <a:xfrm>
            <a:off x="457200" y="152400"/>
            <a:ext cx="8229600" cy="640080"/>
          </a:xfrm>
        </p:spPr>
        <p:txBody>
          <a:bodyPr/>
          <a:lstStyle/>
          <a:p>
            <a:pPr algn="ctr"/>
            <a:r>
              <a:rPr lang="en-US" b="1" dirty="0">
                <a:latin typeface="Consolas" pitchFamily="49" charset="0"/>
              </a:rPr>
              <a:t>IBM Assembler Generator</a:t>
            </a:r>
          </a:p>
        </p:txBody>
      </p:sp>
      <p:pic>
        <p:nvPicPr>
          <p:cNvPr id="4" name="Picture 3">
            <a:extLst>
              <a:ext uri="{FF2B5EF4-FFF2-40B4-BE49-F238E27FC236}">
                <a16:creationId xmlns="" xmlns:a16="http://schemas.microsoft.com/office/drawing/2014/main" id="{B837947E-E158-C8DF-A067-BC8AF9FE9050}"/>
              </a:ext>
            </a:extLst>
          </p:cNvPr>
          <p:cNvPicPr>
            <a:picLocks noChangeAspect="1" noChangeArrowheads="1"/>
          </p:cNvPicPr>
          <p:nvPr/>
        </p:nvPicPr>
        <p:blipFill>
          <a:blip r:embed="rId2" cstate="print"/>
          <a:srcRect/>
          <a:stretch>
            <a:fillRect/>
          </a:stretch>
        </p:blipFill>
        <p:spPr bwMode="auto">
          <a:xfrm>
            <a:off x="152399" y="1927224"/>
            <a:ext cx="3400425" cy="2408056"/>
          </a:xfrm>
          <a:prstGeom prst="rect">
            <a:avLst/>
          </a:prstGeom>
          <a:noFill/>
          <a:ln w="9525">
            <a:solidFill>
              <a:schemeClr val="accent1">
                <a:shade val="50000"/>
              </a:schemeClr>
            </a:solidFill>
            <a:miter lim="800000"/>
            <a:headEnd/>
            <a:tailEnd/>
          </a:ln>
        </p:spPr>
      </p:pic>
      <p:sp>
        <p:nvSpPr>
          <p:cNvPr id="5" name="Rectangle 4">
            <a:extLst>
              <a:ext uri="{FF2B5EF4-FFF2-40B4-BE49-F238E27FC236}">
                <a16:creationId xmlns="" xmlns:a16="http://schemas.microsoft.com/office/drawing/2014/main" id="{498965EE-E5F1-9595-AD35-B2A46762BAA0}"/>
              </a:ext>
            </a:extLst>
          </p:cNvPr>
          <p:cNvSpPr/>
          <p:nvPr/>
        </p:nvSpPr>
        <p:spPr>
          <a:xfrm>
            <a:off x="514350" y="1927224"/>
            <a:ext cx="6858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BFDE527C-FB64-A094-C6CF-2C0213706A38}"/>
              </a:ext>
            </a:extLst>
          </p:cNvPr>
          <p:cNvSpPr/>
          <p:nvPr/>
        </p:nvSpPr>
        <p:spPr>
          <a:xfrm>
            <a:off x="514350" y="3201987"/>
            <a:ext cx="6858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8">
            <a:extLst>
              <a:ext uri="{FF2B5EF4-FFF2-40B4-BE49-F238E27FC236}">
                <a16:creationId xmlns="" xmlns:a16="http://schemas.microsoft.com/office/drawing/2014/main" id="{1E99A5D6-BCBE-5B1D-4E3A-E3A2FEB1C06F}"/>
              </a:ext>
            </a:extLst>
          </p:cNvPr>
          <p:cNvPicPr>
            <a:picLocks noChangeAspect="1" noChangeArrowheads="1"/>
          </p:cNvPicPr>
          <p:nvPr/>
        </p:nvPicPr>
        <p:blipFill>
          <a:blip r:embed="rId3" cstate="print"/>
          <a:srcRect/>
          <a:stretch>
            <a:fillRect/>
          </a:stretch>
        </p:blipFill>
        <p:spPr bwMode="auto">
          <a:xfrm>
            <a:off x="3619500" y="830663"/>
            <a:ext cx="5110502" cy="3760387"/>
          </a:xfrm>
          <a:prstGeom prst="rect">
            <a:avLst/>
          </a:prstGeom>
          <a:noFill/>
          <a:ln w="9525">
            <a:solidFill>
              <a:schemeClr val="accent1">
                <a:shade val="50000"/>
              </a:schemeClr>
            </a:solidFill>
            <a:miter lim="800000"/>
            <a:headEnd/>
            <a:tailEnd/>
          </a:ln>
        </p:spPr>
      </p:pic>
      <p:sp>
        <p:nvSpPr>
          <p:cNvPr id="17" name="Rectangle 16">
            <a:extLst>
              <a:ext uri="{FF2B5EF4-FFF2-40B4-BE49-F238E27FC236}">
                <a16:creationId xmlns="" xmlns:a16="http://schemas.microsoft.com/office/drawing/2014/main" id="{C7FAE174-FE93-2E75-EF56-66CCCAFFCA1E}"/>
              </a:ext>
            </a:extLst>
          </p:cNvPr>
          <p:cNvSpPr/>
          <p:nvPr/>
        </p:nvSpPr>
        <p:spPr>
          <a:xfrm>
            <a:off x="4276725" y="887813"/>
            <a:ext cx="609600" cy="2286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965F42D6-E416-5AD0-1F89-F600F77101AD}"/>
              </a:ext>
            </a:extLst>
          </p:cNvPr>
          <p:cNvSpPr/>
          <p:nvPr/>
        </p:nvSpPr>
        <p:spPr>
          <a:xfrm>
            <a:off x="4286250" y="2114550"/>
            <a:ext cx="838200" cy="230588"/>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a:extLst>
              <a:ext uri="{FF2B5EF4-FFF2-40B4-BE49-F238E27FC236}">
                <a16:creationId xmlns="" xmlns:a16="http://schemas.microsoft.com/office/drawing/2014/main" id="{6F3D2FDC-D2F4-DCE4-8B71-9723A2586A36}"/>
              </a:ext>
            </a:extLst>
          </p:cNvPr>
          <p:cNvPicPr>
            <a:picLocks noChangeAspect="1" noChangeArrowheads="1"/>
          </p:cNvPicPr>
          <p:nvPr/>
        </p:nvPicPr>
        <p:blipFill>
          <a:blip r:embed="rId4" cstate="print"/>
          <a:srcRect/>
          <a:stretch>
            <a:fillRect/>
          </a:stretch>
        </p:blipFill>
        <p:spPr bwMode="auto">
          <a:xfrm>
            <a:off x="152400" y="830663"/>
            <a:ext cx="3400426" cy="995941"/>
          </a:xfrm>
          <a:prstGeom prst="rect">
            <a:avLst/>
          </a:prstGeom>
          <a:noFill/>
          <a:ln w="9525">
            <a:solidFill>
              <a:schemeClr val="accent1">
                <a:shade val="50000"/>
              </a:schemeClr>
            </a:solidFill>
            <a:miter lim="800000"/>
            <a:headEnd/>
            <a:tailEnd/>
          </a:ln>
        </p:spPr>
      </p:pic>
      <p:sp>
        <p:nvSpPr>
          <p:cNvPr id="2" name="Rectangle 1">
            <a:extLst>
              <a:ext uri="{FF2B5EF4-FFF2-40B4-BE49-F238E27FC236}">
                <a16:creationId xmlns="" xmlns:a16="http://schemas.microsoft.com/office/drawing/2014/main" id="{2A52220C-99DB-6E0F-9407-BB2EE4C4C5AE}"/>
              </a:ext>
            </a:extLst>
          </p:cNvPr>
          <p:cNvSpPr/>
          <p:nvPr/>
        </p:nvSpPr>
        <p:spPr>
          <a:xfrm>
            <a:off x="5810249" y="996084"/>
            <a:ext cx="2876551" cy="646331"/>
          </a:xfrm>
          <a:prstGeom prst="rect">
            <a:avLst/>
          </a:prstGeom>
          <a:solidFill>
            <a:schemeClr val="accent4">
              <a:lumMod val="60000"/>
              <a:lumOff val="40000"/>
            </a:schemeClr>
          </a:solidFill>
          <a:ln>
            <a:solidFill>
              <a:schemeClr val="accent1"/>
            </a:solidFill>
          </a:ln>
        </p:spPr>
        <p:txBody>
          <a:bodyPr wrap="square">
            <a:spAutoFit/>
          </a:bodyPr>
          <a:lstStyle/>
          <a:p>
            <a:r>
              <a:rPr lang="en-US" sz="1200" dirty="0">
                <a:latin typeface="Consolas" pitchFamily="49" charset="0"/>
              </a:rPr>
              <a:t>12 </a:t>
            </a:r>
            <a:r>
              <a:rPr lang="en-US" sz="1200" dirty="0" smtClean="0">
                <a:latin typeface="Consolas" pitchFamily="49" charset="0"/>
              </a:rPr>
              <a:t>APL </a:t>
            </a:r>
            <a:r>
              <a:rPr lang="en-US" sz="1200" dirty="0" smtClean="0">
                <a:latin typeface="Consolas" pitchFamily="49" charset="0"/>
              </a:rPr>
              <a:t>functions defined </a:t>
            </a:r>
            <a:r>
              <a:rPr lang="en-US" sz="1200" dirty="0">
                <a:latin typeface="Consolas" pitchFamily="49" charset="0"/>
              </a:rPr>
              <a:t>and used to provide ~60 </a:t>
            </a:r>
            <a:r>
              <a:rPr lang="en-US" sz="1200" dirty="0" smtClean="0">
                <a:latin typeface="Consolas" pitchFamily="49" charset="0"/>
              </a:rPr>
              <a:t>PALM assembler </a:t>
            </a:r>
            <a:r>
              <a:rPr lang="en-US" sz="1200" dirty="0">
                <a:latin typeface="Consolas" pitchFamily="49" charset="0"/>
              </a:rPr>
              <a:t>mnemonics</a:t>
            </a:r>
          </a:p>
        </p:txBody>
      </p:sp>
      <p:pic>
        <p:nvPicPr>
          <p:cNvPr id="6" name="Picture 2">
            <a:extLst>
              <a:ext uri="{FF2B5EF4-FFF2-40B4-BE49-F238E27FC236}">
                <a16:creationId xmlns="" xmlns:a16="http://schemas.microsoft.com/office/drawing/2014/main" id="{2A891F91-25EF-FCF9-57B2-2B599D56B7D7}"/>
              </a:ext>
            </a:extLst>
          </p:cNvPr>
          <p:cNvPicPr>
            <a:picLocks noChangeAspect="1" noChangeArrowheads="1"/>
          </p:cNvPicPr>
          <p:nvPr/>
        </p:nvPicPr>
        <p:blipFill>
          <a:blip r:embed="rId5" cstate="print"/>
          <a:srcRect/>
          <a:stretch>
            <a:fillRect/>
          </a:stretch>
        </p:blipFill>
        <p:spPr bwMode="auto">
          <a:xfrm>
            <a:off x="6076948" y="2079487"/>
            <a:ext cx="2466976" cy="1971812"/>
          </a:xfrm>
          <a:prstGeom prst="rect">
            <a:avLst/>
          </a:prstGeom>
          <a:noFill/>
          <a:ln w="25400">
            <a:solidFill>
              <a:schemeClr val="tx1"/>
            </a:solidFill>
            <a:miter lim="800000"/>
            <a:headEnd/>
            <a:tailEnd/>
          </a:ln>
        </p:spPr>
      </p:pic>
      <p:sp>
        <p:nvSpPr>
          <p:cNvPr id="13" name="Rectangle 12"/>
          <p:cNvSpPr/>
          <p:nvPr/>
        </p:nvSpPr>
        <p:spPr>
          <a:xfrm>
            <a:off x="6233160" y="2114550"/>
            <a:ext cx="50292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Rectangle 13"/>
          <p:cNvSpPr/>
          <p:nvPr/>
        </p:nvSpPr>
        <p:spPr>
          <a:xfrm>
            <a:off x="6248400" y="2578165"/>
            <a:ext cx="36576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Rectangle 17"/>
          <p:cNvSpPr/>
          <p:nvPr/>
        </p:nvSpPr>
        <p:spPr>
          <a:xfrm>
            <a:off x="6248400" y="3086693"/>
            <a:ext cx="48768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1" name="Rectangle 20"/>
          <p:cNvSpPr/>
          <p:nvPr/>
        </p:nvSpPr>
        <p:spPr>
          <a:xfrm>
            <a:off x="6248400" y="3601846"/>
            <a:ext cx="36576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Rectangle 21"/>
          <p:cNvSpPr/>
          <p:nvPr/>
        </p:nvSpPr>
        <p:spPr>
          <a:xfrm>
            <a:off x="7642860" y="2114550"/>
            <a:ext cx="46482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3" name="Rectangle 22"/>
          <p:cNvSpPr/>
          <p:nvPr/>
        </p:nvSpPr>
        <p:spPr>
          <a:xfrm>
            <a:off x="7642860" y="2578165"/>
            <a:ext cx="464820" cy="230588"/>
          </a:xfrm>
          <a:prstGeom prst="rect">
            <a:avLst/>
          </a:prstGeom>
          <a:solidFill>
            <a:srgbClr val="C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TextBox 23"/>
          <p:cNvSpPr txBox="1"/>
          <p:nvPr/>
        </p:nvSpPr>
        <p:spPr>
          <a:xfrm>
            <a:off x="7543800" y="3347808"/>
            <a:ext cx="748923" cy="400110"/>
          </a:xfrm>
          <a:prstGeom prst="rect">
            <a:avLst/>
          </a:prstGeom>
          <a:noFill/>
        </p:spPr>
        <p:txBody>
          <a:bodyPr wrap="none" rtlCol="0">
            <a:spAutoFit/>
          </a:bodyPr>
          <a:lstStyle/>
          <a:p>
            <a:r>
              <a:rPr lang="en-US" sz="2000" b="1" dirty="0" smtClean="0">
                <a:latin typeface="Consolas" pitchFamily="49" charset="0"/>
              </a:rPr>
              <a:t>PALM</a:t>
            </a:r>
            <a:endParaRPr lang="en-US" sz="2000" b="1" dirty="0">
              <a:latin typeface="Consolas" pitchFamily="49" charset="0"/>
            </a:endParaRPr>
          </a:p>
        </p:txBody>
      </p:sp>
    </p:spTree>
    <p:extLst>
      <p:ext uri="{BB962C8B-B14F-4D97-AF65-F5344CB8AC3E}">
        <p14:creationId xmlns="" xmlns:p14="http://schemas.microsoft.com/office/powerpoint/2010/main" val="211747851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301" y="1533524"/>
            <a:ext cx="8277344" cy="2982473"/>
          </a:xfrm>
        </p:spPr>
        <p:txBody>
          <a:bodyPr/>
          <a:lstStyle/>
          <a:p>
            <a:r>
              <a:rPr lang="en-US" sz="2800" b="1" dirty="0">
                <a:latin typeface="Consolas" pitchFamily="49" charset="0"/>
              </a:rPr>
              <a:t>Dennis </a:t>
            </a:r>
            <a:r>
              <a:rPr lang="en-US" sz="2800" b="1" dirty="0" smtClean="0">
                <a:latin typeface="Consolas" pitchFamily="49" charset="0"/>
              </a:rPr>
              <a:t>Roberson</a:t>
            </a:r>
            <a:endParaRPr lang="en-US" sz="2800" b="1" dirty="0">
              <a:latin typeface="Consolas" pitchFamily="49" charset="0"/>
            </a:endParaRPr>
          </a:p>
          <a:p>
            <a:pPr lvl="1"/>
            <a:r>
              <a:rPr lang="en-US" sz="2800" dirty="0">
                <a:latin typeface="Consolas" pitchFamily="49" charset="0"/>
              </a:rPr>
              <a:t>Lead engineer for the IBM 5100</a:t>
            </a:r>
          </a:p>
          <a:p>
            <a:pPr lvl="1"/>
            <a:endParaRPr lang="en-US" sz="2800" dirty="0">
              <a:latin typeface="Consolas" pitchFamily="49" charset="0"/>
            </a:endParaRPr>
          </a:p>
          <a:p>
            <a:r>
              <a:rPr lang="en-US" sz="2800" b="1" dirty="0">
                <a:latin typeface="Consolas" pitchFamily="49" charset="0"/>
              </a:rPr>
              <a:t>Hal Prewitt</a:t>
            </a:r>
          </a:p>
          <a:p>
            <a:pPr lvl="1"/>
            <a:r>
              <a:rPr lang="en-US" sz="2800" dirty="0">
                <a:latin typeface="Consolas" pitchFamily="49" charset="0"/>
              </a:rPr>
              <a:t>Founder of CORE International</a:t>
            </a:r>
          </a:p>
          <a:p>
            <a:endParaRPr lang="en-US" sz="2800" dirty="0">
              <a:latin typeface="Consolas" pitchFamily="49" charset="0"/>
            </a:endParaRPr>
          </a:p>
          <a:p>
            <a:pPr lvl="1"/>
            <a:endParaRPr lang="en-US" sz="2800" dirty="0">
              <a:latin typeface="Consolas" pitchFamily="49" charset="0"/>
            </a:endParaRPr>
          </a:p>
        </p:txBody>
      </p:sp>
      <p:sp>
        <p:nvSpPr>
          <p:cNvPr id="3" name="Title 2"/>
          <p:cNvSpPr>
            <a:spLocks noGrp="1"/>
          </p:cNvSpPr>
          <p:nvPr>
            <p:ph type="title"/>
          </p:nvPr>
        </p:nvSpPr>
        <p:spPr>
          <a:xfrm>
            <a:off x="285360" y="432322"/>
            <a:ext cx="8345488" cy="731837"/>
          </a:xfrm>
        </p:spPr>
        <p:txBody>
          <a:bodyPr/>
          <a:lstStyle/>
          <a:p>
            <a:r>
              <a:rPr lang="en-US" sz="3200" b="1" dirty="0">
                <a:solidFill>
                  <a:schemeClr val="tx1"/>
                </a:solidFill>
                <a:latin typeface="Consolas" pitchFamily="49" charset="0"/>
              </a:rPr>
              <a:t>Some Q&amp;A w/ Industry Pioneers</a:t>
            </a:r>
            <a:endParaRPr lang="en-US" dirty="0">
              <a:solidFill>
                <a:schemeClr val="tx1"/>
              </a:solidFill>
            </a:endParaRPr>
          </a:p>
        </p:txBody>
      </p:sp>
    </p:spTree>
    <p:extLst>
      <p:ext uri="{BB962C8B-B14F-4D97-AF65-F5344CB8AC3E}">
        <p14:creationId xmlns="" xmlns:p14="http://schemas.microsoft.com/office/powerpoint/2010/main" val="291007132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2014 16x9</Template>
  <TotalTime>83182</TotalTime>
  <Words>3992</Words>
  <Application>Microsoft Office PowerPoint</Application>
  <PresentationFormat>On-screen Show (16:9)</PresentationFormat>
  <Paragraphs>672</Paragraphs>
  <Slides>71</Slides>
  <Notes>7</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Blue theme 2014 16x9</vt:lpstr>
      <vt:lpstr>Exploring the IBM 5100</vt:lpstr>
      <vt:lpstr>Topics</vt:lpstr>
      <vt:lpstr>Slide 3</vt:lpstr>
      <vt:lpstr>Slide 4</vt:lpstr>
      <vt:lpstr>P.A.L.M. Put All Logic in Microcode</vt:lpstr>
      <vt:lpstr>PALM Reference – 1976 (equates.pdf)</vt:lpstr>
      <vt:lpstr>IBM Assembler Generator</vt:lpstr>
      <vt:lpstr>IBM Assembler Generator</vt:lpstr>
      <vt:lpstr>Some Q&amp;A w/ Industry Pioneers</vt:lpstr>
      <vt:lpstr>Slide 10</vt:lpstr>
      <vt:lpstr>Slide 11</vt:lpstr>
      <vt:lpstr>Slide 12</vt:lpstr>
      <vt:lpstr>Slide 13</vt:lpstr>
      <vt:lpstr>Slide 14</vt:lpstr>
      <vt:lpstr>Slide 15</vt:lpstr>
      <vt:lpstr>Slide 16</vt:lpstr>
      <vt:lpstr>Slide 17</vt:lpstr>
      <vt:lpstr>Slide 18</vt:lpstr>
      <vt:lpstr>Interesting BASIC Features: FORM</vt:lpstr>
      <vt:lpstr>Interesting BASIC Features: FLS</vt:lpstr>
      <vt:lpstr>Interesting BASIC Features: FNEND</vt:lpstr>
      <vt:lpstr>Other Lacking BASIC Features</vt:lpstr>
      <vt:lpstr>Lacking BASIC Features</vt:lpstr>
      <vt:lpstr>Slide 24</vt:lpstr>
      <vt:lpstr>Time to get technical…</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IBM 5110 System/360 OpCode Vector Table Found in APL “NX” ROS address 0x1C800 (these addresses refer back to the APL ROS) (for the 5100, this table is at 0x17E00 in its APL NX; the addresses refer back to the APL Supervisor portion of its Executable ROS)    [curious: why does OpCode 0xFF have an address?]</vt:lpstr>
      <vt:lpstr>Slide 41</vt:lpstr>
      <vt:lpstr>System/3 Model 6 (c. 1970) aka IBM 5406</vt:lpstr>
      <vt:lpstr>Spotted in an IBM System/3 Model 6  “Product Announcement” Brochure</vt:lpstr>
      <vt:lpstr>Slide 44</vt:lpstr>
      <vt:lpstr>IBM System/3 Assembly Example</vt:lpstr>
      <vt:lpstr>Using 5110VEMU (PALM emulator)</vt:lpstr>
      <vt:lpstr>The BASIC NX OpCode Vector Table</vt:lpstr>
      <vt:lpstr>Slide 48</vt:lpstr>
      <vt:lpstr>BASIC Tokens @ 120Eh</vt:lpstr>
      <vt:lpstr>P.A.L.M. Assembly Example</vt:lpstr>
      <vt:lpstr>DCP: Diagnostics Control Program</vt:lpstr>
      <vt:lpstr>IBM 5100/5110 NEWS</vt:lpstr>
      <vt:lpstr>Slide 53</vt:lpstr>
      <vt:lpstr>Slide 54</vt:lpstr>
      <vt:lpstr>Slide 55</vt:lpstr>
      <vt:lpstr>END.</vt:lpstr>
      <vt:lpstr>Key Takeaways</vt:lpstr>
      <vt:lpstr>Key Takeaways</vt:lpstr>
      <vt:lpstr>Key Takeaways</vt:lpstr>
      <vt:lpstr>Additional Resources</vt:lpstr>
      <vt:lpstr>Additional Resources</vt:lpstr>
      <vt:lpstr>What is Microcode?</vt:lpstr>
      <vt:lpstr>Slide 63</vt:lpstr>
      <vt:lpstr>Slide 64</vt:lpstr>
      <vt:lpstr>Example of IBM 5110 Users</vt:lpstr>
      <vt:lpstr>Slide 66</vt:lpstr>
      <vt:lpstr>Slide 67</vt:lpstr>
      <vt:lpstr>Some PALM Processor Technical's</vt:lpstr>
      <vt:lpstr>Computerworld Aug. 1980 Benchmark</vt:lpstr>
      <vt:lpstr>PML/PMC (Pseudo Machine Language/Code)</vt:lpstr>
      <vt:lpstr>Slide 71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Raymond</dc:creator>
  <cp:lastModifiedBy>Tom Howdy</cp:lastModifiedBy>
  <cp:revision>145</cp:revision>
  <dcterms:created xsi:type="dcterms:W3CDTF">2014-12-11T18:27:23Z</dcterms:created>
  <dcterms:modified xsi:type="dcterms:W3CDTF">2023-06-26T10:49:44Z</dcterms:modified>
</cp:coreProperties>
</file>